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authors.xml" ContentType="application/vnd.ms-powerpoint.authors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4"/>
  </p:sldMasterIdLst>
  <p:notesMasterIdLst>
    <p:notesMasterId r:id="rId15"/>
  </p:notesMasterIdLst>
  <p:sldIdLst>
    <p:sldId id="258" r:id="rId5"/>
    <p:sldId id="257" r:id="rId6"/>
    <p:sldId id="277" r:id="rId7"/>
    <p:sldId id="273" r:id="rId8"/>
    <p:sldId id="266" r:id="rId9"/>
    <p:sldId id="271" r:id="rId10"/>
    <p:sldId id="275" r:id="rId11"/>
    <p:sldId id="274" r:id="rId12"/>
    <p:sldId id="276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7BA053-1445-DBB1-45D1-0882BCBECBE7}" name="Coderre, Nadine LEG" initials="CNL" userId="S::ncoderre@legassembly.sk.ca::9f239df8-3c46-435f-858f-10f37fac65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4200"/>
    <a:srgbClr val="F8F8F8"/>
    <a:srgbClr val="FEF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700" autoAdjust="0"/>
  </p:normalViewPr>
  <p:slideViewPr>
    <p:cSldViewPr>
      <p:cViewPr varScale="1">
        <p:scale>
          <a:sx n="86" d="100"/>
          <a:sy n="86" d="100"/>
        </p:scale>
        <p:origin x="124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4A03DA-EDCB-4C3E-9D6B-FEDE80EDE82B}" type="doc">
      <dgm:prSet loTypeId="urn:microsoft.com/office/officeart/2005/8/layout/process4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8D0484E-F5B2-4020-979C-B18AF4C281CA}">
      <dgm:prSet phldrT="[Text]" custT="1"/>
      <dgm:spPr/>
      <dgm:t>
        <a:bodyPr/>
        <a:lstStyle/>
        <a:p>
          <a:r>
            <a:rPr lang="en-GB" sz="3200" dirty="0"/>
            <a:t>screening</a:t>
          </a:r>
        </a:p>
      </dgm:t>
    </dgm:pt>
    <dgm:pt modelId="{12E807D3-BCAE-420A-ABBF-B8259F9A725E}" type="parTrans" cxnId="{420E86B6-BFF4-454C-9DEB-83C37BD0063C}">
      <dgm:prSet/>
      <dgm:spPr/>
      <dgm:t>
        <a:bodyPr/>
        <a:lstStyle/>
        <a:p>
          <a:endParaRPr lang="en-GB"/>
        </a:p>
      </dgm:t>
    </dgm:pt>
    <dgm:pt modelId="{E2EE9BF0-7B51-4923-BFC4-1C9EA86326EC}" type="sibTrans" cxnId="{420E86B6-BFF4-454C-9DEB-83C37BD0063C}">
      <dgm:prSet/>
      <dgm:spPr/>
      <dgm:t>
        <a:bodyPr/>
        <a:lstStyle/>
        <a:p>
          <a:endParaRPr lang="en-GB"/>
        </a:p>
      </dgm:t>
    </dgm:pt>
    <dgm:pt modelId="{E7984780-1C29-43CB-8EF8-79444F56A2EA}">
      <dgm:prSet phldrT="[Text]" custT="1"/>
      <dgm:spPr/>
      <dgm:t>
        <a:bodyPr/>
        <a:lstStyle/>
        <a:p>
          <a:r>
            <a:rPr lang="en-GB" sz="3200" dirty="0"/>
            <a:t>on-site assessment</a:t>
          </a:r>
        </a:p>
      </dgm:t>
    </dgm:pt>
    <dgm:pt modelId="{D69A4970-B8F3-43BE-9812-4E1EFFC9645F}" type="parTrans" cxnId="{D52ED0A5-B026-40A5-AF6F-D9A1C6C531E5}">
      <dgm:prSet/>
      <dgm:spPr/>
      <dgm:t>
        <a:bodyPr/>
        <a:lstStyle/>
        <a:p>
          <a:endParaRPr lang="en-GB"/>
        </a:p>
      </dgm:t>
    </dgm:pt>
    <dgm:pt modelId="{6140C1C3-A3CF-4877-BF0C-22CBDFCAD21C}" type="sibTrans" cxnId="{D52ED0A5-B026-40A5-AF6F-D9A1C6C531E5}">
      <dgm:prSet/>
      <dgm:spPr/>
      <dgm:t>
        <a:bodyPr/>
        <a:lstStyle/>
        <a:p>
          <a:endParaRPr lang="en-GB"/>
        </a:p>
      </dgm:t>
    </dgm:pt>
    <dgm:pt modelId="{8758CFD0-9B0D-43E9-8D2C-730FF911C683}">
      <dgm:prSet phldrT="[Text]" custT="1"/>
      <dgm:spPr/>
      <dgm:t>
        <a:bodyPr/>
        <a:lstStyle/>
        <a:p>
          <a:r>
            <a:rPr lang="en-GB" sz="3200" dirty="0"/>
            <a:t>job offer</a:t>
          </a:r>
        </a:p>
      </dgm:t>
    </dgm:pt>
    <dgm:pt modelId="{F00608D8-6579-4851-A5EB-D343A25F1B2E}" type="parTrans" cxnId="{21B52812-08A4-4F7A-8736-44CEEC583A68}">
      <dgm:prSet/>
      <dgm:spPr/>
      <dgm:t>
        <a:bodyPr/>
        <a:lstStyle/>
        <a:p>
          <a:endParaRPr lang="en-GB"/>
        </a:p>
      </dgm:t>
    </dgm:pt>
    <dgm:pt modelId="{2A8EF793-6FB0-46BD-96EB-8D2C3DFE08FD}" type="sibTrans" cxnId="{21B52812-08A4-4F7A-8736-44CEEC583A68}">
      <dgm:prSet/>
      <dgm:spPr/>
      <dgm:t>
        <a:bodyPr/>
        <a:lstStyle/>
        <a:p>
          <a:endParaRPr lang="en-GB"/>
        </a:p>
      </dgm:t>
    </dgm:pt>
    <dgm:pt modelId="{33327623-14B3-4C34-8601-66A7311AB375}">
      <dgm:prSet custT="1"/>
      <dgm:spPr/>
      <dgm:t>
        <a:bodyPr/>
        <a:lstStyle/>
        <a:p>
          <a:r>
            <a:rPr lang="en-US" sz="2000" dirty="0"/>
            <a:t>interview</a:t>
          </a:r>
          <a:endParaRPr lang="en-GB" sz="2500" dirty="0"/>
        </a:p>
      </dgm:t>
    </dgm:pt>
    <dgm:pt modelId="{EFAE1A8F-0B27-4AAD-920C-441D8867C850}" type="parTrans" cxnId="{C85E7D0D-ACEB-4A68-A347-D8C35843CCBD}">
      <dgm:prSet/>
      <dgm:spPr/>
      <dgm:t>
        <a:bodyPr/>
        <a:lstStyle/>
        <a:p>
          <a:endParaRPr lang="en-GB"/>
        </a:p>
      </dgm:t>
    </dgm:pt>
    <dgm:pt modelId="{D679AC1E-3167-45AF-AAA5-141B2995B774}" type="sibTrans" cxnId="{C85E7D0D-ACEB-4A68-A347-D8C35843CCBD}">
      <dgm:prSet/>
      <dgm:spPr/>
      <dgm:t>
        <a:bodyPr/>
        <a:lstStyle/>
        <a:p>
          <a:endParaRPr lang="en-GB"/>
        </a:p>
      </dgm:t>
    </dgm:pt>
    <dgm:pt modelId="{5D74D1B6-86C4-452F-B76E-ACE37EAEC144}">
      <dgm:prSet custT="1"/>
      <dgm:spPr/>
      <dgm:t>
        <a:bodyPr/>
        <a:lstStyle/>
        <a:p>
          <a:r>
            <a:rPr lang="en-US" sz="2000" dirty="0"/>
            <a:t>written test</a:t>
          </a:r>
          <a:endParaRPr lang="en-GB" sz="2000" dirty="0"/>
        </a:p>
      </dgm:t>
    </dgm:pt>
    <dgm:pt modelId="{9CC90C4D-31FB-4E17-A2BF-AF9B77779784}" type="parTrans" cxnId="{CA2734C5-4F9C-49C0-8987-105F00670810}">
      <dgm:prSet/>
      <dgm:spPr/>
      <dgm:t>
        <a:bodyPr/>
        <a:lstStyle/>
        <a:p>
          <a:endParaRPr lang="en-GB"/>
        </a:p>
      </dgm:t>
    </dgm:pt>
    <dgm:pt modelId="{35D2780D-A978-4C8C-A17A-FB29FA218795}" type="sibTrans" cxnId="{CA2734C5-4F9C-49C0-8987-105F00670810}">
      <dgm:prSet/>
      <dgm:spPr/>
      <dgm:t>
        <a:bodyPr/>
        <a:lstStyle/>
        <a:p>
          <a:endParaRPr lang="en-GB"/>
        </a:p>
      </dgm:t>
    </dgm:pt>
    <dgm:pt modelId="{B65A28A9-79DC-41E6-8CE3-B9A8BE024F3D}">
      <dgm:prSet custT="1"/>
      <dgm:spPr/>
      <dgm:t>
        <a:bodyPr/>
        <a:lstStyle/>
        <a:p>
          <a:r>
            <a:rPr lang="en-US" sz="2000" dirty="0"/>
            <a:t>transcription test</a:t>
          </a:r>
          <a:endParaRPr lang="en-GB" sz="2000" dirty="0"/>
        </a:p>
      </dgm:t>
    </dgm:pt>
    <dgm:pt modelId="{F6F5C4BA-62C4-44DD-8103-32F0626D518F}" type="parTrans" cxnId="{AA47251E-AB81-46B6-8BF5-D3CD7EB2860E}">
      <dgm:prSet/>
      <dgm:spPr/>
      <dgm:t>
        <a:bodyPr/>
        <a:lstStyle/>
        <a:p>
          <a:endParaRPr lang="en-GB"/>
        </a:p>
      </dgm:t>
    </dgm:pt>
    <dgm:pt modelId="{BCFE0727-ECA0-4EB6-9F18-0E9DC7AD8B2A}" type="sibTrans" cxnId="{AA47251E-AB81-46B6-8BF5-D3CD7EB2860E}">
      <dgm:prSet/>
      <dgm:spPr/>
      <dgm:t>
        <a:bodyPr/>
        <a:lstStyle/>
        <a:p>
          <a:endParaRPr lang="en-GB"/>
        </a:p>
      </dgm:t>
    </dgm:pt>
    <dgm:pt modelId="{85066F5F-74C3-419C-9079-3318C39EA464}">
      <dgm:prSet custT="1"/>
      <dgm:spPr/>
      <dgm:t>
        <a:bodyPr/>
        <a:lstStyle/>
        <a:p>
          <a:r>
            <a:rPr lang="en-US" sz="2000" dirty="0"/>
            <a:t>paid training</a:t>
          </a:r>
          <a:endParaRPr lang="en-GB" sz="2000" dirty="0"/>
        </a:p>
      </dgm:t>
    </dgm:pt>
    <dgm:pt modelId="{28B6493C-F38E-4AD3-B0CE-EE1AA93E8B9B}" type="parTrans" cxnId="{4B6B79BA-1614-4C5A-91F5-81F345CBF631}">
      <dgm:prSet/>
      <dgm:spPr/>
      <dgm:t>
        <a:bodyPr/>
        <a:lstStyle/>
        <a:p>
          <a:endParaRPr lang="en-GB"/>
        </a:p>
      </dgm:t>
    </dgm:pt>
    <dgm:pt modelId="{022E3F2D-06BC-4D8D-9E2C-3F799014FC26}" type="sibTrans" cxnId="{4B6B79BA-1614-4C5A-91F5-81F345CBF631}">
      <dgm:prSet/>
      <dgm:spPr/>
      <dgm:t>
        <a:bodyPr/>
        <a:lstStyle/>
        <a:p>
          <a:endParaRPr lang="en-GB"/>
        </a:p>
      </dgm:t>
    </dgm:pt>
    <dgm:pt modelId="{C7F8C3BC-1AF5-4B18-9AF9-F0C679CE2B40}">
      <dgm:prSet custT="1"/>
      <dgm:spPr/>
      <dgm:t>
        <a:bodyPr/>
        <a:lstStyle/>
        <a:p>
          <a:r>
            <a:rPr lang="en-US" sz="2000" dirty="0"/>
            <a:t>final exam</a:t>
          </a:r>
          <a:endParaRPr lang="en-GB" sz="2000" dirty="0"/>
        </a:p>
      </dgm:t>
    </dgm:pt>
    <dgm:pt modelId="{2D83C508-C06A-4EFC-BC46-A0EB569A03C3}" type="parTrans" cxnId="{5E5DAE94-526B-4406-8CFE-068221EE7280}">
      <dgm:prSet/>
      <dgm:spPr/>
      <dgm:t>
        <a:bodyPr/>
        <a:lstStyle/>
        <a:p>
          <a:endParaRPr lang="en-GB"/>
        </a:p>
      </dgm:t>
    </dgm:pt>
    <dgm:pt modelId="{C0D125B6-1961-478E-9849-8ED89D0CBAA0}" type="sibTrans" cxnId="{5E5DAE94-526B-4406-8CFE-068221EE7280}">
      <dgm:prSet/>
      <dgm:spPr/>
      <dgm:t>
        <a:bodyPr/>
        <a:lstStyle/>
        <a:p>
          <a:endParaRPr lang="en-GB"/>
        </a:p>
      </dgm:t>
    </dgm:pt>
    <dgm:pt modelId="{CECDB69F-22A8-4652-BDD5-7E61153093A9}" type="pres">
      <dgm:prSet presAssocID="{054A03DA-EDCB-4C3E-9D6B-FEDE80EDE82B}" presName="Name0" presStyleCnt="0">
        <dgm:presLayoutVars>
          <dgm:dir/>
          <dgm:animLvl val="lvl"/>
          <dgm:resizeHandles val="exact"/>
        </dgm:presLayoutVars>
      </dgm:prSet>
      <dgm:spPr/>
    </dgm:pt>
    <dgm:pt modelId="{75114828-95B5-462E-BE25-DBDCAEA608B4}" type="pres">
      <dgm:prSet presAssocID="{8758CFD0-9B0D-43E9-8D2C-730FF911C683}" presName="boxAndChildren" presStyleCnt="0"/>
      <dgm:spPr/>
    </dgm:pt>
    <dgm:pt modelId="{0270DB4E-A0D1-4A5F-94B8-E25B44C58526}" type="pres">
      <dgm:prSet presAssocID="{8758CFD0-9B0D-43E9-8D2C-730FF911C683}" presName="parentTextBox" presStyleLbl="node1" presStyleIdx="0" presStyleCnt="3" custScaleY="46330"/>
      <dgm:spPr/>
    </dgm:pt>
    <dgm:pt modelId="{A4FF78BF-A39A-4AA7-B11E-E9AA2E3672FC}" type="pres">
      <dgm:prSet presAssocID="{6140C1C3-A3CF-4877-BF0C-22CBDFCAD21C}" presName="sp" presStyleCnt="0"/>
      <dgm:spPr/>
    </dgm:pt>
    <dgm:pt modelId="{7BE41C37-BC97-457C-88B8-5EF47099B25C}" type="pres">
      <dgm:prSet presAssocID="{E7984780-1C29-43CB-8EF8-79444F56A2EA}" presName="arrowAndChildren" presStyleCnt="0"/>
      <dgm:spPr/>
    </dgm:pt>
    <dgm:pt modelId="{0B2A530A-1A6D-45F7-80BA-20E6AFED3749}" type="pres">
      <dgm:prSet presAssocID="{E7984780-1C29-43CB-8EF8-79444F56A2EA}" presName="parentTextArrow" presStyleLbl="node1" presStyleIdx="0" presStyleCnt="3"/>
      <dgm:spPr/>
    </dgm:pt>
    <dgm:pt modelId="{0C610360-7108-4429-A938-FFED45697FAD}" type="pres">
      <dgm:prSet presAssocID="{E7984780-1C29-43CB-8EF8-79444F56A2EA}" presName="arrow" presStyleLbl="node1" presStyleIdx="1" presStyleCnt="3"/>
      <dgm:spPr/>
    </dgm:pt>
    <dgm:pt modelId="{E18FCAEE-8F52-4FE7-99CE-408A51FB99F3}" type="pres">
      <dgm:prSet presAssocID="{E7984780-1C29-43CB-8EF8-79444F56A2EA}" presName="descendantArrow" presStyleCnt="0"/>
      <dgm:spPr/>
    </dgm:pt>
    <dgm:pt modelId="{99D4D23C-B6CE-4F6F-A52F-6A16E957E5C9}" type="pres">
      <dgm:prSet presAssocID="{85066F5F-74C3-419C-9079-3318C39EA464}" presName="childTextArrow" presStyleLbl="fgAccFollowNode1" presStyleIdx="0" presStyleCnt="5">
        <dgm:presLayoutVars>
          <dgm:bulletEnabled val="1"/>
        </dgm:presLayoutVars>
      </dgm:prSet>
      <dgm:spPr/>
    </dgm:pt>
    <dgm:pt modelId="{AAC340D2-F553-4FC4-A4DC-33021FFA106B}" type="pres">
      <dgm:prSet presAssocID="{C7F8C3BC-1AF5-4B18-9AF9-F0C679CE2B40}" presName="childTextArrow" presStyleLbl="fgAccFollowNode1" presStyleIdx="1" presStyleCnt="5">
        <dgm:presLayoutVars>
          <dgm:bulletEnabled val="1"/>
        </dgm:presLayoutVars>
      </dgm:prSet>
      <dgm:spPr/>
    </dgm:pt>
    <dgm:pt modelId="{A3B3EFA0-A7DB-419D-9CE4-056B8AB29C1D}" type="pres">
      <dgm:prSet presAssocID="{E2EE9BF0-7B51-4923-BFC4-1C9EA86326EC}" presName="sp" presStyleCnt="0"/>
      <dgm:spPr/>
    </dgm:pt>
    <dgm:pt modelId="{95E17F40-F8E6-4246-8898-BE293CE330A1}" type="pres">
      <dgm:prSet presAssocID="{98D0484E-F5B2-4020-979C-B18AF4C281CA}" presName="arrowAndChildren" presStyleCnt="0"/>
      <dgm:spPr/>
    </dgm:pt>
    <dgm:pt modelId="{83FED340-571A-4648-AB7C-63B2066216D9}" type="pres">
      <dgm:prSet presAssocID="{98D0484E-F5B2-4020-979C-B18AF4C281CA}" presName="parentTextArrow" presStyleLbl="node1" presStyleIdx="1" presStyleCnt="3"/>
      <dgm:spPr/>
    </dgm:pt>
    <dgm:pt modelId="{78DF81DE-B880-44B6-8F94-230C01FC6F81}" type="pres">
      <dgm:prSet presAssocID="{98D0484E-F5B2-4020-979C-B18AF4C281CA}" presName="arrow" presStyleLbl="node1" presStyleIdx="2" presStyleCnt="3"/>
      <dgm:spPr/>
    </dgm:pt>
    <dgm:pt modelId="{F2368CA9-E88C-4A76-A5A8-719EB590438B}" type="pres">
      <dgm:prSet presAssocID="{98D0484E-F5B2-4020-979C-B18AF4C281CA}" presName="descendantArrow" presStyleCnt="0"/>
      <dgm:spPr/>
    </dgm:pt>
    <dgm:pt modelId="{12DEE74E-A599-4D50-8F70-EE8FDE6EE5B5}" type="pres">
      <dgm:prSet presAssocID="{33327623-14B3-4C34-8601-66A7311AB375}" presName="childTextArrow" presStyleLbl="fgAccFollowNode1" presStyleIdx="2" presStyleCnt="5">
        <dgm:presLayoutVars>
          <dgm:bulletEnabled val="1"/>
        </dgm:presLayoutVars>
      </dgm:prSet>
      <dgm:spPr/>
    </dgm:pt>
    <dgm:pt modelId="{F203D4E5-B2DC-480D-BA31-5C859C38ABA9}" type="pres">
      <dgm:prSet presAssocID="{5D74D1B6-86C4-452F-B76E-ACE37EAEC144}" presName="childTextArrow" presStyleLbl="fgAccFollowNode1" presStyleIdx="3" presStyleCnt="5">
        <dgm:presLayoutVars>
          <dgm:bulletEnabled val="1"/>
        </dgm:presLayoutVars>
      </dgm:prSet>
      <dgm:spPr/>
    </dgm:pt>
    <dgm:pt modelId="{7FB6F101-42A2-45CA-99B0-537908ECDD63}" type="pres">
      <dgm:prSet presAssocID="{B65A28A9-79DC-41E6-8CE3-B9A8BE024F3D}" presName="childTextArrow" presStyleLbl="fgAccFollowNode1" presStyleIdx="4" presStyleCnt="5">
        <dgm:presLayoutVars>
          <dgm:bulletEnabled val="1"/>
        </dgm:presLayoutVars>
      </dgm:prSet>
      <dgm:spPr/>
    </dgm:pt>
  </dgm:ptLst>
  <dgm:cxnLst>
    <dgm:cxn modelId="{C85E7D0D-ACEB-4A68-A347-D8C35843CCBD}" srcId="{98D0484E-F5B2-4020-979C-B18AF4C281CA}" destId="{33327623-14B3-4C34-8601-66A7311AB375}" srcOrd="0" destOrd="0" parTransId="{EFAE1A8F-0B27-4AAD-920C-441D8867C850}" sibTransId="{D679AC1E-3167-45AF-AAA5-141B2995B774}"/>
    <dgm:cxn modelId="{21B52812-08A4-4F7A-8736-44CEEC583A68}" srcId="{054A03DA-EDCB-4C3E-9D6B-FEDE80EDE82B}" destId="{8758CFD0-9B0D-43E9-8D2C-730FF911C683}" srcOrd="2" destOrd="0" parTransId="{F00608D8-6579-4851-A5EB-D343A25F1B2E}" sibTransId="{2A8EF793-6FB0-46BD-96EB-8D2C3DFE08FD}"/>
    <dgm:cxn modelId="{22AABA19-48A9-4A94-8B51-7B88FAEFC396}" type="presOf" srcId="{054A03DA-EDCB-4C3E-9D6B-FEDE80EDE82B}" destId="{CECDB69F-22A8-4652-BDD5-7E61153093A9}" srcOrd="0" destOrd="0" presId="urn:microsoft.com/office/officeart/2005/8/layout/process4"/>
    <dgm:cxn modelId="{AA47251E-AB81-46B6-8BF5-D3CD7EB2860E}" srcId="{98D0484E-F5B2-4020-979C-B18AF4C281CA}" destId="{B65A28A9-79DC-41E6-8CE3-B9A8BE024F3D}" srcOrd="2" destOrd="0" parTransId="{F6F5C4BA-62C4-44DD-8103-32F0626D518F}" sibTransId="{BCFE0727-ECA0-4EB6-9F18-0E9DC7AD8B2A}"/>
    <dgm:cxn modelId="{EC890B2F-E72D-4AF7-8233-C227D3B7EB4C}" type="presOf" srcId="{E7984780-1C29-43CB-8EF8-79444F56A2EA}" destId="{0C610360-7108-4429-A938-FFED45697FAD}" srcOrd="1" destOrd="0" presId="urn:microsoft.com/office/officeart/2005/8/layout/process4"/>
    <dgm:cxn modelId="{7CF53160-EB35-4233-9CA7-CCCA21DCAEBC}" type="presOf" srcId="{33327623-14B3-4C34-8601-66A7311AB375}" destId="{12DEE74E-A599-4D50-8F70-EE8FDE6EE5B5}" srcOrd="0" destOrd="0" presId="urn:microsoft.com/office/officeart/2005/8/layout/process4"/>
    <dgm:cxn modelId="{D4388562-EDB3-45C2-B9BC-7C1DBEEE8F1D}" type="presOf" srcId="{5D74D1B6-86C4-452F-B76E-ACE37EAEC144}" destId="{F203D4E5-B2DC-480D-BA31-5C859C38ABA9}" srcOrd="0" destOrd="0" presId="urn:microsoft.com/office/officeart/2005/8/layout/process4"/>
    <dgm:cxn modelId="{B7B2A962-6AC4-4200-A482-FC2072ED3F7E}" type="presOf" srcId="{98D0484E-F5B2-4020-979C-B18AF4C281CA}" destId="{83FED340-571A-4648-AB7C-63B2066216D9}" srcOrd="0" destOrd="0" presId="urn:microsoft.com/office/officeart/2005/8/layout/process4"/>
    <dgm:cxn modelId="{3A5D6779-DEE8-4920-8AE5-2A9FAE5E48A3}" type="presOf" srcId="{C7F8C3BC-1AF5-4B18-9AF9-F0C679CE2B40}" destId="{AAC340D2-F553-4FC4-A4DC-33021FFA106B}" srcOrd="0" destOrd="0" presId="urn:microsoft.com/office/officeart/2005/8/layout/process4"/>
    <dgm:cxn modelId="{8271CF7D-2AD4-488E-82FB-D5633D283F0B}" type="presOf" srcId="{E7984780-1C29-43CB-8EF8-79444F56A2EA}" destId="{0B2A530A-1A6D-45F7-80BA-20E6AFED3749}" srcOrd="0" destOrd="0" presId="urn:microsoft.com/office/officeart/2005/8/layout/process4"/>
    <dgm:cxn modelId="{1588EC88-CD3B-4FC4-9D46-29F83DD4D1AA}" type="presOf" srcId="{85066F5F-74C3-419C-9079-3318C39EA464}" destId="{99D4D23C-B6CE-4F6F-A52F-6A16E957E5C9}" srcOrd="0" destOrd="0" presId="urn:microsoft.com/office/officeart/2005/8/layout/process4"/>
    <dgm:cxn modelId="{5E5DAE94-526B-4406-8CFE-068221EE7280}" srcId="{E7984780-1C29-43CB-8EF8-79444F56A2EA}" destId="{C7F8C3BC-1AF5-4B18-9AF9-F0C679CE2B40}" srcOrd="1" destOrd="0" parTransId="{2D83C508-C06A-4EFC-BC46-A0EB569A03C3}" sibTransId="{C0D125B6-1961-478E-9849-8ED89D0CBAA0}"/>
    <dgm:cxn modelId="{10BC859C-332C-4A0C-AEBB-2FEC3EE6A0AE}" type="presOf" srcId="{8758CFD0-9B0D-43E9-8D2C-730FF911C683}" destId="{0270DB4E-A0D1-4A5F-94B8-E25B44C58526}" srcOrd="0" destOrd="0" presId="urn:microsoft.com/office/officeart/2005/8/layout/process4"/>
    <dgm:cxn modelId="{BE463AA5-8033-4040-AAB9-29836CBBEEA0}" type="presOf" srcId="{B65A28A9-79DC-41E6-8CE3-B9A8BE024F3D}" destId="{7FB6F101-42A2-45CA-99B0-537908ECDD63}" srcOrd="0" destOrd="0" presId="urn:microsoft.com/office/officeart/2005/8/layout/process4"/>
    <dgm:cxn modelId="{D52ED0A5-B026-40A5-AF6F-D9A1C6C531E5}" srcId="{054A03DA-EDCB-4C3E-9D6B-FEDE80EDE82B}" destId="{E7984780-1C29-43CB-8EF8-79444F56A2EA}" srcOrd="1" destOrd="0" parTransId="{D69A4970-B8F3-43BE-9812-4E1EFFC9645F}" sibTransId="{6140C1C3-A3CF-4877-BF0C-22CBDFCAD21C}"/>
    <dgm:cxn modelId="{420E86B6-BFF4-454C-9DEB-83C37BD0063C}" srcId="{054A03DA-EDCB-4C3E-9D6B-FEDE80EDE82B}" destId="{98D0484E-F5B2-4020-979C-B18AF4C281CA}" srcOrd="0" destOrd="0" parTransId="{12E807D3-BCAE-420A-ABBF-B8259F9A725E}" sibTransId="{E2EE9BF0-7B51-4923-BFC4-1C9EA86326EC}"/>
    <dgm:cxn modelId="{4B6B79BA-1614-4C5A-91F5-81F345CBF631}" srcId="{E7984780-1C29-43CB-8EF8-79444F56A2EA}" destId="{85066F5F-74C3-419C-9079-3318C39EA464}" srcOrd="0" destOrd="0" parTransId="{28B6493C-F38E-4AD3-B0CE-EE1AA93E8B9B}" sibTransId="{022E3F2D-06BC-4D8D-9E2C-3F799014FC26}"/>
    <dgm:cxn modelId="{CA2734C5-4F9C-49C0-8987-105F00670810}" srcId="{98D0484E-F5B2-4020-979C-B18AF4C281CA}" destId="{5D74D1B6-86C4-452F-B76E-ACE37EAEC144}" srcOrd="1" destOrd="0" parTransId="{9CC90C4D-31FB-4E17-A2BF-AF9B77779784}" sibTransId="{35D2780D-A978-4C8C-A17A-FB29FA218795}"/>
    <dgm:cxn modelId="{D70D0EDD-BD88-4578-AB95-E67126C7910C}" type="presOf" srcId="{98D0484E-F5B2-4020-979C-B18AF4C281CA}" destId="{78DF81DE-B880-44B6-8F94-230C01FC6F81}" srcOrd="1" destOrd="0" presId="urn:microsoft.com/office/officeart/2005/8/layout/process4"/>
    <dgm:cxn modelId="{1FEB1428-F028-4BA2-84DE-2843C202B33A}" type="presParOf" srcId="{CECDB69F-22A8-4652-BDD5-7E61153093A9}" destId="{75114828-95B5-462E-BE25-DBDCAEA608B4}" srcOrd="0" destOrd="0" presId="urn:microsoft.com/office/officeart/2005/8/layout/process4"/>
    <dgm:cxn modelId="{D0FB2742-C44D-4F22-9166-F09DA2DD5AA8}" type="presParOf" srcId="{75114828-95B5-462E-BE25-DBDCAEA608B4}" destId="{0270DB4E-A0D1-4A5F-94B8-E25B44C58526}" srcOrd="0" destOrd="0" presId="urn:microsoft.com/office/officeart/2005/8/layout/process4"/>
    <dgm:cxn modelId="{BC7607D3-3B77-4040-BED6-529345B1D978}" type="presParOf" srcId="{CECDB69F-22A8-4652-BDD5-7E61153093A9}" destId="{A4FF78BF-A39A-4AA7-B11E-E9AA2E3672FC}" srcOrd="1" destOrd="0" presId="urn:microsoft.com/office/officeart/2005/8/layout/process4"/>
    <dgm:cxn modelId="{5C11FC59-1237-4A67-9F54-1F4258D82701}" type="presParOf" srcId="{CECDB69F-22A8-4652-BDD5-7E61153093A9}" destId="{7BE41C37-BC97-457C-88B8-5EF47099B25C}" srcOrd="2" destOrd="0" presId="urn:microsoft.com/office/officeart/2005/8/layout/process4"/>
    <dgm:cxn modelId="{86D3E8CD-76E0-4866-B938-E4BB64ECAB61}" type="presParOf" srcId="{7BE41C37-BC97-457C-88B8-5EF47099B25C}" destId="{0B2A530A-1A6D-45F7-80BA-20E6AFED3749}" srcOrd="0" destOrd="0" presId="urn:microsoft.com/office/officeart/2005/8/layout/process4"/>
    <dgm:cxn modelId="{C9ABC9A6-19EE-4468-AB68-E90BCA5A7200}" type="presParOf" srcId="{7BE41C37-BC97-457C-88B8-5EF47099B25C}" destId="{0C610360-7108-4429-A938-FFED45697FAD}" srcOrd="1" destOrd="0" presId="urn:microsoft.com/office/officeart/2005/8/layout/process4"/>
    <dgm:cxn modelId="{60B53ADF-5A35-41C8-B3C6-79016A61BFC7}" type="presParOf" srcId="{7BE41C37-BC97-457C-88B8-5EF47099B25C}" destId="{E18FCAEE-8F52-4FE7-99CE-408A51FB99F3}" srcOrd="2" destOrd="0" presId="urn:microsoft.com/office/officeart/2005/8/layout/process4"/>
    <dgm:cxn modelId="{54142A82-2249-4A61-9FB9-A9B5429A8745}" type="presParOf" srcId="{E18FCAEE-8F52-4FE7-99CE-408A51FB99F3}" destId="{99D4D23C-B6CE-4F6F-A52F-6A16E957E5C9}" srcOrd="0" destOrd="0" presId="urn:microsoft.com/office/officeart/2005/8/layout/process4"/>
    <dgm:cxn modelId="{D7239A32-7D01-41AF-8029-614E9BEF2D78}" type="presParOf" srcId="{E18FCAEE-8F52-4FE7-99CE-408A51FB99F3}" destId="{AAC340D2-F553-4FC4-A4DC-33021FFA106B}" srcOrd="1" destOrd="0" presId="urn:microsoft.com/office/officeart/2005/8/layout/process4"/>
    <dgm:cxn modelId="{22754BC9-9A52-4ACB-812B-A1BB0782F0EA}" type="presParOf" srcId="{CECDB69F-22A8-4652-BDD5-7E61153093A9}" destId="{A3B3EFA0-A7DB-419D-9CE4-056B8AB29C1D}" srcOrd="3" destOrd="0" presId="urn:microsoft.com/office/officeart/2005/8/layout/process4"/>
    <dgm:cxn modelId="{2B760E37-B4F3-4D28-BD04-52EA12C5D5E3}" type="presParOf" srcId="{CECDB69F-22A8-4652-BDD5-7E61153093A9}" destId="{95E17F40-F8E6-4246-8898-BE293CE330A1}" srcOrd="4" destOrd="0" presId="urn:microsoft.com/office/officeart/2005/8/layout/process4"/>
    <dgm:cxn modelId="{10CA1ED3-46B5-42B9-8343-DD4C608E4D05}" type="presParOf" srcId="{95E17F40-F8E6-4246-8898-BE293CE330A1}" destId="{83FED340-571A-4648-AB7C-63B2066216D9}" srcOrd="0" destOrd="0" presId="urn:microsoft.com/office/officeart/2005/8/layout/process4"/>
    <dgm:cxn modelId="{6A7E70B5-9805-4447-B6CD-0C37043653AE}" type="presParOf" srcId="{95E17F40-F8E6-4246-8898-BE293CE330A1}" destId="{78DF81DE-B880-44B6-8F94-230C01FC6F81}" srcOrd="1" destOrd="0" presId="urn:microsoft.com/office/officeart/2005/8/layout/process4"/>
    <dgm:cxn modelId="{F08FF8B9-2FBB-4844-9C63-DE7604F42DE6}" type="presParOf" srcId="{95E17F40-F8E6-4246-8898-BE293CE330A1}" destId="{F2368CA9-E88C-4A76-A5A8-719EB590438B}" srcOrd="2" destOrd="0" presId="urn:microsoft.com/office/officeart/2005/8/layout/process4"/>
    <dgm:cxn modelId="{1BF55A47-0B3D-4166-A4AB-AE2982EA1640}" type="presParOf" srcId="{F2368CA9-E88C-4A76-A5A8-719EB590438B}" destId="{12DEE74E-A599-4D50-8F70-EE8FDE6EE5B5}" srcOrd="0" destOrd="0" presId="urn:microsoft.com/office/officeart/2005/8/layout/process4"/>
    <dgm:cxn modelId="{E9093CCE-E190-475B-908A-495D666E410B}" type="presParOf" srcId="{F2368CA9-E88C-4A76-A5A8-719EB590438B}" destId="{F203D4E5-B2DC-480D-BA31-5C859C38ABA9}" srcOrd="1" destOrd="0" presId="urn:microsoft.com/office/officeart/2005/8/layout/process4"/>
    <dgm:cxn modelId="{04C6BECB-A0FE-43EB-94F4-58581BCBAB8D}" type="presParOf" srcId="{F2368CA9-E88C-4A76-A5A8-719EB590438B}" destId="{7FB6F101-42A2-45CA-99B0-537908ECDD6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0DB4E-A0D1-4A5F-94B8-E25B44C58526}">
      <dsp:nvSpPr>
        <dsp:cNvPr id="0" name=""/>
        <dsp:cNvSpPr/>
      </dsp:nvSpPr>
      <dsp:spPr>
        <a:xfrm>
          <a:off x="0" y="3834471"/>
          <a:ext cx="8305800" cy="5828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job offer</a:t>
          </a:r>
        </a:p>
      </dsp:txBody>
      <dsp:txXfrm>
        <a:off x="0" y="3834471"/>
        <a:ext cx="8305800" cy="582886"/>
      </dsp:txXfrm>
    </dsp:sp>
    <dsp:sp modelId="{0C610360-7108-4429-A938-FFED45697FAD}">
      <dsp:nvSpPr>
        <dsp:cNvPr id="0" name=""/>
        <dsp:cNvSpPr/>
      </dsp:nvSpPr>
      <dsp:spPr>
        <a:xfrm rot="10800000">
          <a:off x="0" y="1918356"/>
          <a:ext cx="8305800" cy="193498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on-site assessment</a:t>
          </a:r>
        </a:p>
      </dsp:txBody>
      <dsp:txXfrm rot="-10800000">
        <a:off x="0" y="1918356"/>
        <a:ext cx="8305800" cy="679180"/>
      </dsp:txXfrm>
    </dsp:sp>
    <dsp:sp modelId="{99D4D23C-B6CE-4F6F-A52F-6A16E957E5C9}">
      <dsp:nvSpPr>
        <dsp:cNvPr id="0" name=""/>
        <dsp:cNvSpPr/>
      </dsp:nvSpPr>
      <dsp:spPr>
        <a:xfrm>
          <a:off x="0" y="2597537"/>
          <a:ext cx="4152899" cy="578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paid training</a:t>
          </a:r>
          <a:endParaRPr lang="en-GB" sz="2000" kern="1200" dirty="0"/>
        </a:p>
      </dsp:txBody>
      <dsp:txXfrm>
        <a:off x="0" y="2597537"/>
        <a:ext cx="4152899" cy="578560"/>
      </dsp:txXfrm>
    </dsp:sp>
    <dsp:sp modelId="{AAC340D2-F553-4FC4-A4DC-33021FFA106B}">
      <dsp:nvSpPr>
        <dsp:cNvPr id="0" name=""/>
        <dsp:cNvSpPr/>
      </dsp:nvSpPr>
      <dsp:spPr>
        <a:xfrm>
          <a:off x="4152900" y="2597537"/>
          <a:ext cx="4152899" cy="578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final exam</a:t>
          </a:r>
          <a:endParaRPr lang="en-GB" sz="2000" kern="1200" dirty="0"/>
        </a:p>
      </dsp:txBody>
      <dsp:txXfrm>
        <a:off x="4152900" y="2597537"/>
        <a:ext cx="4152899" cy="578560"/>
      </dsp:txXfrm>
    </dsp:sp>
    <dsp:sp modelId="{78DF81DE-B880-44B6-8F94-230C01FC6F81}">
      <dsp:nvSpPr>
        <dsp:cNvPr id="0" name=""/>
        <dsp:cNvSpPr/>
      </dsp:nvSpPr>
      <dsp:spPr>
        <a:xfrm rot="10800000">
          <a:off x="0" y="2242"/>
          <a:ext cx="8305800" cy="193498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screening</a:t>
          </a:r>
        </a:p>
      </dsp:txBody>
      <dsp:txXfrm rot="-10800000">
        <a:off x="0" y="2242"/>
        <a:ext cx="8305800" cy="679180"/>
      </dsp:txXfrm>
    </dsp:sp>
    <dsp:sp modelId="{12DEE74E-A599-4D50-8F70-EE8FDE6EE5B5}">
      <dsp:nvSpPr>
        <dsp:cNvPr id="0" name=""/>
        <dsp:cNvSpPr/>
      </dsp:nvSpPr>
      <dsp:spPr>
        <a:xfrm>
          <a:off x="4055" y="681422"/>
          <a:ext cx="2765896" cy="578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interview</a:t>
          </a:r>
          <a:endParaRPr lang="en-GB" sz="2500" kern="1200" dirty="0"/>
        </a:p>
      </dsp:txBody>
      <dsp:txXfrm>
        <a:off x="4055" y="681422"/>
        <a:ext cx="2765896" cy="578560"/>
      </dsp:txXfrm>
    </dsp:sp>
    <dsp:sp modelId="{F203D4E5-B2DC-480D-BA31-5C859C38ABA9}">
      <dsp:nvSpPr>
        <dsp:cNvPr id="0" name=""/>
        <dsp:cNvSpPr/>
      </dsp:nvSpPr>
      <dsp:spPr>
        <a:xfrm>
          <a:off x="2769951" y="681422"/>
          <a:ext cx="2765896" cy="578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written test</a:t>
          </a:r>
          <a:endParaRPr lang="en-GB" sz="2000" kern="1200" dirty="0"/>
        </a:p>
      </dsp:txBody>
      <dsp:txXfrm>
        <a:off x="2769951" y="681422"/>
        <a:ext cx="2765896" cy="578560"/>
      </dsp:txXfrm>
    </dsp:sp>
    <dsp:sp modelId="{7FB6F101-42A2-45CA-99B0-537908ECDD63}">
      <dsp:nvSpPr>
        <dsp:cNvPr id="0" name=""/>
        <dsp:cNvSpPr/>
      </dsp:nvSpPr>
      <dsp:spPr>
        <a:xfrm>
          <a:off x="5535848" y="681422"/>
          <a:ext cx="2765896" cy="5785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transcription test</a:t>
          </a:r>
          <a:endParaRPr lang="en-GB" sz="2000" kern="1200" dirty="0"/>
        </a:p>
      </dsp:txBody>
      <dsp:txXfrm>
        <a:off x="5535848" y="681422"/>
        <a:ext cx="2765896" cy="578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D84C0-A629-4D5B-8D8B-F61CCE413198}" type="datetimeFigureOut">
              <a:rPr lang="en-US" smtClean="0"/>
              <a:pPr/>
              <a:t>7/12/2022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2F3CD-C64D-415B-B99C-505B1B9C2DA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2F3CD-C64D-415B-B99C-505B1B9C2DAC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2F3CD-C64D-415B-B99C-505B1B9C2DAC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5824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0D65-57CC-43A1-9F1C-71A8AA6A2003}" type="datetime1">
              <a:rPr lang="en-US" smtClean="0"/>
              <a:pPr/>
              <a:t>7/12/2022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Legislative Assembly Service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FD432-DD12-42D2-B79D-37A71EA2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D1D69-0E2F-4D0A-AAF7-28E23DFAC52E}" type="datetime1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Legislative Assembly Service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D432-DD12-42D2-B79D-37A71EA2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FD432-DD12-42D2-B79D-37A71EA2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A9192-7E58-4F5D-B851-DEA35B3A814E}" type="datetime1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Legislative Assembly Service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FA60-ADD9-4B82-8027-D9999488329B}" type="datetime1">
              <a:rPr lang="en-US" smtClean="0"/>
              <a:pPr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Legislative Assembly Service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FD432-DD12-42D2-B79D-37A71EA2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Legislative Assembly Service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953C-7546-4321-A44D-69298F269109}" type="datetime1">
              <a:rPr lang="en-US" smtClean="0"/>
              <a:pPr/>
              <a:t>7/12/2022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FD432-DD12-42D2-B79D-37A71EA2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496EBE6-561B-4902-8F18-0C23E3343DAF}" type="datetime1">
              <a:rPr lang="en-US" smtClean="0"/>
              <a:pPr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Legislative Assembly Service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D432-DD12-42D2-B79D-37A71EA2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13FC-6672-4B5D-B556-FE8CF1F721C3}" type="datetime1">
              <a:rPr lang="en-US" smtClean="0"/>
              <a:pPr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/>
              <a:t>The Legislative Assembly Service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FD432-DD12-42D2-B79D-37A71EA2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00ECF-9BAA-4EDE-AD7C-4B11C3B8BFB8}" type="datetime1">
              <a:rPr lang="en-US" smtClean="0"/>
              <a:pPr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Legislative Assembly Service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FD432-DD12-42D2-B79D-37A71EA2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283F-686F-4B21-8F40-181F6758AF4B}" type="datetime1">
              <a:rPr lang="en-US" smtClean="0"/>
              <a:pPr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Legislative Assembly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FD432-DD12-42D2-B79D-37A71EA2E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FD432-DD12-42D2-B79D-37A71EA2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398C-D1CD-4B20-8538-928B90931AAD}" type="datetime1">
              <a:rPr lang="en-US" smtClean="0"/>
              <a:pPr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/>
              <a:t>The Legislative Assembly Service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FD432-DD12-42D2-B79D-37A71EA2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6F15FD-5910-4FAA-99A2-09DE6E04CB69}" type="datetime1">
              <a:rPr lang="en-US" smtClean="0"/>
              <a:pPr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/>
              <a:t>The Legislative Assembly Service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4ECE052-704A-4ECC-BB35-9A9931E518B9}" type="datetime1">
              <a:rPr lang="en-US" smtClean="0"/>
              <a:pPr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The Legislative Assembly Service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FD432-DD12-42D2-B79D-37A71EA2E9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26861" y="3311255"/>
            <a:ext cx="6480174" cy="2209800"/>
          </a:xfrm>
          <a:ln w="12700" cmpd="tri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r>
              <a:rPr lang="en-US" sz="4000" cap="small" spc="0" dirty="0">
                <a:solidFill>
                  <a:srgbClr val="8C4200"/>
                </a:solidFill>
              </a:rPr>
              <a:t>Hansard Training</a:t>
            </a:r>
          </a:p>
          <a:p>
            <a:endParaRPr lang="en-US" sz="1800" cap="none" spc="0" dirty="0">
              <a:solidFill>
                <a:srgbClr val="8C4200"/>
              </a:solidFill>
            </a:endParaRPr>
          </a:p>
          <a:p>
            <a:r>
              <a:rPr lang="en-US" sz="1800" cap="none" spc="0" dirty="0">
                <a:solidFill>
                  <a:srgbClr val="8C4200"/>
                </a:solidFill>
              </a:rPr>
              <a:t>Kari Olson, Managing Editor and Acting Director</a:t>
            </a:r>
          </a:p>
          <a:p>
            <a:r>
              <a:rPr lang="en-US" sz="1800" cap="none" spc="0" dirty="0">
                <a:solidFill>
                  <a:srgbClr val="8C4200"/>
                </a:solidFill>
              </a:rPr>
              <a:t>Nadine Coderre, Senior Editor</a:t>
            </a:r>
          </a:p>
          <a:p>
            <a:endParaRPr lang="en-US" sz="1800" cap="small" spc="0" dirty="0">
              <a:solidFill>
                <a:srgbClr val="8C42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rgbClr val="FEF6E2"/>
                </a:solidFill>
              </a:rPr>
              <a:t>Legislative Assembly</a:t>
            </a:r>
            <a:br>
              <a:rPr lang="en-US" dirty="0">
                <a:solidFill>
                  <a:srgbClr val="FEF6E2"/>
                </a:solidFill>
              </a:rPr>
            </a:br>
            <a:r>
              <a:rPr lang="en-US" i="1" dirty="0">
                <a:solidFill>
                  <a:srgbClr val="FEF6E2"/>
                </a:solidFill>
              </a:rPr>
              <a:t>of</a:t>
            </a:r>
            <a:r>
              <a:rPr lang="en-US" dirty="0">
                <a:solidFill>
                  <a:srgbClr val="FEF6E2"/>
                </a:solidFill>
              </a:rPr>
              <a:t> Saskatchewan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85800"/>
            <a:ext cx="1143000" cy="1201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155394" y="6386592"/>
            <a:ext cx="2840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F8F8F8"/>
                </a:solidFill>
              </a:rPr>
              <a:t>The Legislative Assembly Service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rgbClr val="FEF6E2"/>
                </a:solidFill>
              </a:rPr>
              <a:t>Legislative Assembly</a:t>
            </a:r>
            <a:br>
              <a:rPr lang="en-US" dirty="0">
                <a:solidFill>
                  <a:srgbClr val="FEF6E2"/>
                </a:solidFill>
              </a:rPr>
            </a:br>
            <a:r>
              <a:rPr lang="en-US" i="1" dirty="0">
                <a:solidFill>
                  <a:srgbClr val="FEF6E2"/>
                </a:solidFill>
              </a:rPr>
              <a:t>of</a:t>
            </a:r>
            <a:r>
              <a:rPr lang="en-US" dirty="0">
                <a:solidFill>
                  <a:srgbClr val="FEF6E2"/>
                </a:solidFill>
              </a:rPr>
              <a:t> Saskatchewan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85800"/>
            <a:ext cx="1143000" cy="1201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155394" y="6386592"/>
            <a:ext cx="2840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F8F8F8"/>
                </a:solidFill>
              </a:rPr>
              <a:t>The Legislative Assembly Service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FB484A-767A-E549-4C02-36EDAFAF0D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2022 training experiment:</a:t>
            </a:r>
          </a:p>
          <a:p>
            <a:endParaRPr lang="en-GB" dirty="0"/>
          </a:p>
          <a:p>
            <a:r>
              <a:rPr lang="en-GB" dirty="0"/>
              <a:t>-reduced upfront investment</a:t>
            </a:r>
          </a:p>
          <a:p>
            <a:r>
              <a:rPr lang="en-GB" dirty="0"/>
              <a:t>-Same Learning Trajectory</a:t>
            </a:r>
          </a:p>
        </p:txBody>
      </p:sp>
    </p:spTree>
    <p:extLst>
      <p:ext uri="{BB962C8B-B14F-4D97-AF65-F5344CB8AC3E}">
        <p14:creationId xmlns:p14="http://schemas.microsoft.com/office/powerpoint/2010/main" val="362503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Saskatchewan Hansard</a:t>
            </a:r>
          </a:p>
        </p:txBody>
      </p:sp>
      <p:pic>
        <p:nvPicPr>
          <p:cNvPr id="4" name="Content Placeholder 3" descr="A large building with a statue in front of it&#10;&#10;Description automatically generated with medium confidence">
            <a:extLst>
              <a:ext uri="{FF2B5EF4-FFF2-40B4-BE49-F238E27FC236}">
                <a16:creationId xmlns:a16="http://schemas.microsoft.com/office/drawing/2014/main" id="{831C6BA2-A321-8CAB-3C68-3AFC82E6D64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096636"/>
            <a:ext cx="4038600" cy="3231466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28F77-8593-AC3C-05D0-EC29EF230D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7 full-time staff</a:t>
            </a:r>
          </a:p>
          <a:p>
            <a:r>
              <a:rPr lang="en-GB" dirty="0"/>
              <a:t>32 sessional staff on two shifts</a:t>
            </a:r>
          </a:p>
          <a:p>
            <a:r>
              <a:rPr lang="en-GB" dirty="0"/>
              <a:t>Assembly sits 6 weeks in the fall and 10 weeks in the spring</a:t>
            </a:r>
          </a:p>
          <a:p>
            <a:r>
              <a:rPr lang="en-GB" dirty="0"/>
              <a:t>Usually recruit annually</a:t>
            </a:r>
          </a:p>
        </p:txBody>
      </p:sp>
      <p:sp>
        <p:nvSpPr>
          <p:cNvPr id="6" name="Rectangle 5"/>
          <p:cNvSpPr/>
          <p:nvPr/>
        </p:nvSpPr>
        <p:spPr>
          <a:xfrm>
            <a:off x="6155394" y="6378843"/>
            <a:ext cx="2840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F8F8F8"/>
                </a:solidFill>
              </a:rPr>
              <a:t>The Legislative Assembly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recruitment process</a:t>
            </a:r>
          </a:p>
        </p:txBody>
      </p:sp>
      <p:sp>
        <p:nvSpPr>
          <p:cNvPr id="6" name="Rectangle 5"/>
          <p:cNvSpPr/>
          <p:nvPr/>
        </p:nvSpPr>
        <p:spPr>
          <a:xfrm>
            <a:off x="6155394" y="6378843"/>
            <a:ext cx="2840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F8F8F8"/>
                </a:solidFill>
              </a:rPr>
              <a:t>The Legislative Assembly Service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6301AF7-831F-A18B-08D6-D1AC6DC0021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08918601"/>
              </p:ext>
            </p:extLst>
          </p:nvPr>
        </p:nvGraphicFramePr>
        <p:xfrm>
          <a:off x="416052" y="1600200"/>
          <a:ext cx="8305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327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on-site assessment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155394" y="6378843"/>
            <a:ext cx="2840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F8F8F8"/>
                </a:solidFill>
              </a:rPr>
              <a:t>The Legislative Assembly Service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D994F1-D6D4-56DE-4ABD-F17BD02D46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Previously: two weeks of theory and practice</a:t>
            </a:r>
          </a:p>
          <a:p>
            <a:pPr marL="0" indent="0">
              <a:buNone/>
            </a:pPr>
            <a:r>
              <a:rPr lang="en-GB" dirty="0"/>
              <a:t>2022: pared down to one week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Why?</a:t>
            </a:r>
          </a:p>
          <a:p>
            <a:r>
              <a:rPr lang="en-GB" dirty="0"/>
              <a:t>Reduced upfront investment</a:t>
            </a:r>
          </a:p>
          <a:p>
            <a:r>
              <a:rPr lang="en-GB" dirty="0"/>
              <a:t>Learning is ongoing</a:t>
            </a:r>
          </a:p>
          <a:p>
            <a:r>
              <a:rPr lang="en-GB" dirty="0"/>
              <a:t>Better fit for adult learning</a:t>
            </a:r>
          </a:p>
        </p:txBody>
      </p:sp>
    </p:spTree>
    <p:extLst>
      <p:ext uri="{BB962C8B-B14F-4D97-AF65-F5344CB8AC3E}">
        <p14:creationId xmlns:p14="http://schemas.microsoft.com/office/powerpoint/2010/main" val="260098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on-site assessment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155394" y="6378843"/>
            <a:ext cx="2840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F8F8F8"/>
                </a:solidFill>
              </a:rPr>
              <a:t>The Legislative Assembly Service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D994F1-D6D4-56DE-4ABD-F17BD02D46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traditional schedule: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48D2E005-79DF-6F04-B1F7-0249414A0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478839"/>
              </p:ext>
            </p:extLst>
          </p:nvPr>
        </p:nvGraphicFramePr>
        <p:xfrm>
          <a:off x="1505712" y="2057400"/>
          <a:ext cx="6096000" cy="40019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12849282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7171521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5512995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50769969"/>
                    </a:ext>
                  </a:extLst>
                </a:gridCol>
              </a:tblGrid>
              <a:tr h="390885">
                <a:tc>
                  <a:txBody>
                    <a:bodyPr/>
                    <a:lstStyle/>
                    <a:p>
                      <a:r>
                        <a:rPr lang="en-GB" sz="1200" b="1" i="0" cap="small" baseline="0" dirty="0"/>
                        <a:t>Day 1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cap="small" baseline="0" dirty="0"/>
                        <a:t>Day 2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cap="small" baseline="0" dirty="0"/>
                        <a:t>Day 3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cap="small" baseline="0" dirty="0"/>
                        <a:t>Day 4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756508"/>
                  </a:ext>
                </a:extLst>
              </a:tr>
              <a:tr h="417658"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Welcome and paperwork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Punctuation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Capitalization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Quotations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77180696"/>
                  </a:ext>
                </a:extLst>
              </a:tr>
              <a:tr h="390885"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Word processing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Sentence structure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Research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Style guide reading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4774391"/>
                  </a:ext>
                </a:extLst>
              </a:tr>
              <a:tr h="417658"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Digital audio system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Parliamentary procedure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Figures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Included/excluded remarks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6614085"/>
                  </a:ext>
                </a:extLst>
              </a:tr>
              <a:tr h="390885"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Autocorrects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Dictionary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baseline="0" dirty="0" err="1"/>
                        <a:t>Mishearings</a:t>
                      </a:r>
                      <a:endParaRPr lang="en-GB" sz="1000" baseline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GB" sz="1000" b="1" baseline="0" dirty="0"/>
                        <a:t>Practice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688698"/>
                  </a:ext>
                </a:extLst>
              </a:tr>
              <a:tr h="430429"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Try transcription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Workflow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baseline="0" dirty="0"/>
                        <a:t>Practice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105727"/>
                  </a:ext>
                </a:extLst>
              </a:tr>
              <a:tr h="390885">
                <a:tc>
                  <a:txBody>
                    <a:bodyPr/>
                    <a:lstStyle/>
                    <a:p>
                      <a:r>
                        <a:rPr lang="en-GB" sz="1200" b="1" cap="small" baseline="0" dirty="0">
                          <a:latin typeface="+mj-lt"/>
                        </a:rPr>
                        <a:t>Day 5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cap="small" baseline="0" dirty="0">
                          <a:latin typeface="+mj-lt"/>
                        </a:rPr>
                        <a:t>Day 6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cap="small" baseline="0" dirty="0">
                          <a:latin typeface="+mj-lt"/>
                        </a:rPr>
                        <a:t>Day 7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cap="small" baseline="0" dirty="0">
                          <a:latin typeface="+mj-lt"/>
                        </a:rPr>
                        <a:t>Day 8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648042"/>
                  </a:ext>
                </a:extLst>
              </a:tr>
              <a:tr h="390885"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Bills and estimates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baseline="0" dirty="0"/>
                        <a:t>Practice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000" b="1" baseline="0" dirty="0"/>
                        <a:t>Practice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000" baseline="0" dirty="0"/>
                        <a:t>Exam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69311259"/>
                  </a:ext>
                </a:extLst>
              </a:tr>
              <a:tr h="390885"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Style guide 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baseline="0" dirty="0"/>
                        <a:t>Tour of building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317104"/>
                  </a:ext>
                </a:extLst>
              </a:tr>
              <a:tr h="390885">
                <a:tc>
                  <a:txBody>
                    <a:bodyPr/>
                    <a:lstStyle/>
                    <a:p>
                      <a:r>
                        <a:rPr lang="en-GB" sz="1000" b="1" baseline="0" dirty="0"/>
                        <a:t>Practice</a:t>
                      </a:r>
                    </a:p>
                  </a:txBody>
                  <a:tcPr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baseline="0" dirty="0"/>
                        <a:t>Practice</a:t>
                      </a:r>
                    </a:p>
                  </a:txBody>
                  <a:tcPr anchor="ctr">
                    <a:solidFill>
                      <a:schemeClr val="bg1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963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72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 to on-site assessment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155394" y="6378843"/>
            <a:ext cx="2840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F8F8F8"/>
                </a:solidFill>
              </a:rPr>
              <a:t>The Legislative Assembly Service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D994F1-D6D4-56DE-4ABD-F17BD02D46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pared-back schedule: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id="{A77EBCEA-AAEE-555E-6D41-922C19C7A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519505"/>
              </p:ext>
            </p:extLst>
          </p:nvPr>
        </p:nvGraphicFramePr>
        <p:xfrm>
          <a:off x="1520952" y="2247942"/>
          <a:ext cx="6096000" cy="385110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12849282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7171521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551299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5076996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21647091"/>
                    </a:ext>
                  </a:extLst>
                </a:gridCol>
              </a:tblGrid>
              <a:tr h="562808">
                <a:tc>
                  <a:txBody>
                    <a:bodyPr/>
                    <a:lstStyle/>
                    <a:p>
                      <a:r>
                        <a:rPr lang="en-GB" sz="1200" b="1" i="0" cap="small" baseline="0" dirty="0"/>
                        <a:t>Day 1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cap="small" baseline="0" dirty="0"/>
                        <a:t>Day 2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cap="small" baseline="0" dirty="0"/>
                        <a:t>Day 3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cap="small" baseline="0" dirty="0"/>
                        <a:t>Day 4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i="0" cap="small" baseline="0" dirty="0"/>
                        <a:t>Day 5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756508"/>
                  </a:ext>
                </a:extLst>
              </a:tr>
              <a:tr h="598901">
                <a:tc>
                  <a:txBody>
                    <a:bodyPr/>
                    <a:lstStyle/>
                    <a:p>
                      <a:r>
                        <a:rPr lang="en-GB" sz="1000" dirty="0"/>
                        <a:t>Welcome and paperwork</a:t>
                      </a:r>
                    </a:p>
                    <a:p>
                      <a:endParaRPr lang="en-GB" sz="10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Punctuation intro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Capitalization intro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000" b="1" dirty="0"/>
                        <a:t>Practice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GB" sz="1000" dirty="0"/>
                        <a:t>Exam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77180696"/>
                  </a:ext>
                </a:extLst>
              </a:tr>
              <a:tr h="460269">
                <a:tc>
                  <a:txBody>
                    <a:bodyPr/>
                    <a:lstStyle/>
                    <a:p>
                      <a:r>
                        <a:rPr lang="en-GB" sz="1000" dirty="0"/>
                        <a:t>Word processing and autocorrects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Workflow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Research intro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14318"/>
                  </a:ext>
                </a:extLst>
              </a:tr>
              <a:tr h="432540">
                <a:tc>
                  <a:txBody>
                    <a:bodyPr/>
                    <a:lstStyle/>
                    <a:p>
                      <a:r>
                        <a:rPr lang="en-GB" sz="1000" dirty="0"/>
                        <a:t>Digital audio system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GB" sz="1000" b="1" dirty="0"/>
                        <a:t>Practice</a:t>
                      </a:r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b="1" dirty="0"/>
                        <a:t>Practice</a:t>
                      </a:r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930847"/>
                  </a:ext>
                </a:extLst>
              </a:tr>
              <a:tr h="183191">
                <a:tc rowSpan="3">
                  <a:txBody>
                    <a:bodyPr/>
                    <a:lstStyle/>
                    <a:p>
                      <a:r>
                        <a:rPr lang="en-GB" sz="1000" dirty="0"/>
                        <a:t>Style guide overview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b="1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442514"/>
                  </a:ext>
                </a:extLst>
              </a:tr>
              <a:tr h="829515">
                <a:tc vMerge="1">
                  <a:txBody>
                    <a:bodyPr/>
                    <a:lstStyle/>
                    <a:p>
                      <a:r>
                        <a:rPr lang="en-GB" sz="1000" dirty="0"/>
                        <a:t>Style guide overview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err="1"/>
                        <a:t>Mishearings</a:t>
                      </a:r>
                      <a:r>
                        <a:rPr lang="en-GB" sz="1000" dirty="0"/>
                        <a:t>, interjections, </a:t>
                      </a:r>
                      <a:r>
                        <a:rPr lang="en-GB" sz="1000" dirty="0" err="1"/>
                        <a:t>inaudibles</a:t>
                      </a:r>
                      <a:endParaRPr lang="en-GB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758237"/>
                  </a:ext>
                </a:extLst>
              </a:tr>
              <a:tr h="783881"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Practice</a:t>
                      </a:r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816373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7CCF40C-4ABD-9610-E52A-3CF2689FE3E9}"/>
              </a:ext>
            </a:extLst>
          </p:cNvPr>
          <p:cNvCxnSpPr/>
          <p:nvPr/>
        </p:nvCxnSpPr>
        <p:spPr>
          <a:xfrm flipH="1" flipV="1">
            <a:off x="1981200" y="4648200"/>
            <a:ext cx="304800" cy="762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83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DD9C3-7342-577A-A1DA-5F90EC799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to training process</a:t>
            </a:r>
            <a:endParaRPr lang="en-CA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72DF43B1-74D3-D0A6-F359-E7011CB35838}"/>
              </a:ext>
            </a:extLst>
          </p:cNvPr>
          <p:cNvSpPr/>
          <p:nvPr/>
        </p:nvSpPr>
        <p:spPr>
          <a:xfrm>
            <a:off x="2749029" y="2819400"/>
            <a:ext cx="1066800" cy="990600"/>
          </a:xfrm>
          <a:prstGeom prst="flowChartAlternateProcess">
            <a:avLst/>
          </a:prstGeom>
          <a:ln w="12700">
            <a:solidFill>
              <a:schemeClr val="bg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first session</a:t>
            </a: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DF7A46D0-5652-DFF8-ACBE-F1C5245AF6C5}"/>
              </a:ext>
            </a:extLst>
          </p:cNvPr>
          <p:cNvSpPr/>
          <p:nvPr/>
        </p:nvSpPr>
        <p:spPr>
          <a:xfrm>
            <a:off x="6870997" y="2819400"/>
            <a:ext cx="1066800" cy="990600"/>
          </a:xfrm>
          <a:prstGeom prst="flowChartAlternateProcess">
            <a:avLst/>
          </a:prstGeom>
          <a:ln w="12700">
            <a:solidFill>
              <a:schemeClr val="bg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second session</a:t>
            </a:r>
          </a:p>
        </p:txBody>
      </p:sp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id="{46C4FCD7-2C3A-2819-F256-B6DAB8EC034C}"/>
              </a:ext>
            </a:extLst>
          </p:cNvPr>
          <p:cNvSpPr/>
          <p:nvPr/>
        </p:nvSpPr>
        <p:spPr>
          <a:xfrm>
            <a:off x="1686192" y="4832335"/>
            <a:ext cx="1066800" cy="838200"/>
          </a:xfrm>
          <a:prstGeom prst="flowChartTerminator">
            <a:avLst/>
          </a:prstGeom>
          <a:ln w="12700">
            <a:solidFill>
              <a:schemeClr val="bg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further </a:t>
            </a:r>
          </a:p>
          <a:p>
            <a:pPr algn="ctr"/>
            <a:r>
              <a:rPr lang="en-GB" sz="1000" dirty="0"/>
              <a:t>pre-session training</a:t>
            </a:r>
          </a:p>
        </p:txBody>
      </p:sp>
      <p:sp>
        <p:nvSpPr>
          <p:cNvPr id="13" name="Flowchart: Terminator 12">
            <a:extLst>
              <a:ext uri="{FF2B5EF4-FFF2-40B4-BE49-F238E27FC236}">
                <a16:creationId xmlns:a16="http://schemas.microsoft.com/office/drawing/2014/main" id="{915EFF26-835F-8D83-134B-B17EDC4842D4}"/>
              </a:ext>
            </a:extLst>
          </p:cNvPr>
          <p:cNvSpPr/>
          <p:nvPr/>
        </p:nvSpPr>
        <p:spPr>
          <a:xfrm>
            <a:off x="2971800" y="4831820"/>
            <a:ext cx="1066800" cy="838200"/>
          </a:xfrm>
          <a:prstGeom prst="flowChartTerminator">
            <a:avLst/>
          </a:prstGeom>
          <a:ln w="12700">
            <a:solidFill>
              <a:schemeClr val="bg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just-in-time training during session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7B5A095-3F1D-42BF-1CEB-9102A7FF0C51}"/>
              </a:ext>
            </a:extLst>
          </p:cNvPr>
          <p:cNvCxnSpPr>
            <a:cxnSpLocks/>
          </p:cNvCxnSpPr>
          <p:nvPr/>
        </p:nvCxnSpPr>
        <p:spPr>
          <a:xfrm flipV="1">
            <a:off x="3505200" y="3934048"/>
            <a:ext cx="0" cy="880606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DA2C05A0-CA44-ED77-30A2-9A3996D3CC1B}"/>
              </a:ext>
            </a:extLst>
          </p:cNvPr>
          <p:cNvSpPr/>
          <p:nvPr/>
        </p:nvSpPr>
        <p:spPr>
          <a:xfrm>
            <a:off x="1948929" y="3219203"/>
            <a:ext cx="711975" cy="335280"/>
          </a:xfrm>
          <a:prstGeom prst="rightArrow">
            <a:avLst/>
          </a:prstGeom>
          <a:solidFill>
            <a:schemeClr val="accent4"/>
          </a:solidFill>
          <a:ln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1F2B635D-EC71-0621-A893-E3141A648C8B}"/>
              </a:ext>
            </a:extLst>
          </p:cNvPr>
          <p:cNvSpPr/>
          <p:nvPr/>
        </p:nvSpPr>
        <p:spPr>
          <a:xfrm>
            <a:off x="3924161" y="3219203"/>
            <a:ext cx="711975" cy="335280"/>
          </a:xfrm>
          <a:prstGeom prst="rightArrow">
            <a:avLst/>
          </a:prstGeom>
          <a:solidFill>
            <a:schemeClr val="accent4"/>
          </a:solidFill>
          <a:ln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5E952FDD-F36F-6D3D-2C78-B9EB0FA6C98D}"/>
              </a:ext>
            </a:extLst>
          </p:cNvPr>
          <p:cNvSpPr/>
          <p:nvPr/>
        </p:nvSpPr>
        <p:spPr>
          <a:xfrm>
            <a:off x="6033498" y="3217124"/>
            <a:ext cx="711975" cy="335280"/>
          </a:xfrm>
          <a:prstGeom prst="rightArrow">
            <a:avLst/>
          </a:prstGeom>
          <a:solidFill>
            <a:schemeClr val="accent4"/>
          </a:solidFill>
          <a:ln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owchart: Delay 24">
            <a:extLst>
              <a:ext uri="{FF2B5EF4-FFF2-40B4-BE49-F238E27FC236}">
                <a16:creationId xmlns:a16="http://schemas.microsoft.com/office/drawing/2014/main" id="{F54DE859-CB99-63FA-27D5-972F8845D847}"/>
              </a:ext>
            </a:extLst>
          </p:cNvPr>
          <p:cNvSpPr/>
          <p:nvPr/>
        </p:nvSpPr>
        <p:spPr>
          <a:xfrm rot="10800000">
            <a:off x="592196" y="2724335"/>
            <a:ext cx="1159604" cy="1180729"/>
          </a:xfrm>
          <a:prstGeom prst="flowChartDelay">
            <a:avLst/>
          </a:prstGeom>
          <a:ln w="12700">
            <a:solidFill>
              <a:schemeClr val="bg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C644A8-EA3D-8A46-23E5-38FF2B34C0D2}"/>
              </a:ext>
            </a:extLst>
          </p:cNvPr>
          <p:cNvSpPr txBox="1"/>
          <p:nvPr/>
        </p:nvSpPr>
        <p:spPr>
          <a:xfrm>
            <a:off x="873321" y="3053089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/>
                </a:solidFill>
              </a:rPr>
              <a:t>just the basics</a:t>
            </a:r>
          </a:p>
        </p:txBody>
      </p:sp>
      <p:sp>
        <p:nvSpPr>
          <p:cNvPr id="27" name="Flowchart: Delay 26">
            <a:extLst>
              <a:ext uri="{FF2B5EF4-FFF2-40B4-BE49-F238E27FC236}">
                <a16:creationId xmlns:a16="http://schemas.microsoft.com/office/drawing/2014/main" id="{DED8C0F3-58C0-7CB2-CB5C-8D7CEFD7FC93}"/>
              </a:ext>
            </a:extLst>
          </p:cNvPr>
          <p:cNvSpPr/>
          <p:nvPr/>
        </p:nvSpPr>
        <p:spPr>
          <a:xfrm>
            <a:off x="4748371" y="2753319"/>
            <a:ext cx="1159604" cy="1180729"/>
          </a:xfrm>
          <a:prstGeom prst="flowChartDelay">
            <a:avLst/>
          </a:prstGeom>
          <a:ln w="12700">
            <a:solidFill>
              <a:schemeClr val="bg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GB" sz="1400" dirty="0"/>
              <a:t>in-depth follow-up training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423F24B-BECE-790B-303E-67DE77E9010F}"/>
              </a:ext>
            </a:extLst>
          </p:cNvPr>
          <p:cNvCxnSpPr>
            <a:cxnSpLocks/>
          </p:cNvCxnSpPr>
          <p:nvPr/>
        </p:nvCxnSpPr>
        <p:spPr>
          <a:xfrm flipV="1">
            <a:off x="2209800" y="3934048"/>
            <a:ext cx="0" cy="880606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EF33B64D-FC82-C850-6895-AD987CBE1577}"/>
              </a:ext>
            </a:extLst>
          </p:cNvPr>
          <p:cNvSpPr/>
          <p:nvPr/>
        </p:nvSpPr>
        <p:spPr>
          <a:xfrm>
            <a:off x="6157452" y="6380616"/>
            <a:ext cx="2840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F8F8F8"/>
                </a:solidFill>
              </a:rPr>
              <a:t>The Legislative Assembly Service</a:t>
            </a:r>
          </a:p>
        </p:txBody>
      </p:sp>
    </p:spTree>
    <p:extLst>
      <p:ext uri="{BB962C8B-B14F-4D97-AF65-F5344CB8AC3E}">
        <p14:creationId xmlns:p14="http://schemas.microsoft.com/office/powerpoint/2010/main" val="35419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6" name="Rectangle 5"/>
          <p:cNvSpPr/>
          <p:nvPr/>
        </p:nvSpPr>
        <p:spPr>
          <a:xfrm>
            <a:off x="6155394" y="6378843"/>
            <a:ext cx="2840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F8F8F8"/>
                </a:solidFill>
              </a:rPr>
              <a:t>The Legislative Assembly Service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D994F1-D6D4-56DE-4ABD-F17BD02D468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0313" y="2286000"/>
            <a:ext cx="8503920" cy="3048000"/>
          </a:xfrm>
        </p:spPr>
        <p:txBody>
          <a:bodyPr>
            <a:normAutofit/>
          </a:bodyPr>
          <a:lstStyle/>
          <a:p>
            <a:r>
              <a:rPr lang="en-GB" dirty="0"/>
              <a:t>Exam scores were on par with past years</a:t>
            </a:r>
          </a:p>
          <a:p>
            <a:r>
              <a:rPr lang="en-GB" dirty="0"/>
              <a:t>No reduction in performance during first session</a:t>
            </a:r>
          </a:p>
          <a:p>
            <a:r>
              <a:rPr lang="en-GB" dirty="0"/>
              <a:t>Less follow-up training than anticipated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i="1" dirty="0"/>
              <a:t>Candidates were successful because they learned </a:t>
            </a:r>
            <a:r>
              <a:rPr lang="en-GB" b="1" i="1" dirty="0"/>
              <a:t>how to use </a:t>
            </a:r>
            <a:r>
              <a:rPr lang="en-GB" i="1" dirty="0"/>
              <a:t>our style guide.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97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155394" y="6378843"/>
            <a:ext cx="28408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F8F8F8"/>
                </a:solidFill>
              </a:rPr>
              <a:t>The Legislative Assembly Service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D994F1-D6D4-56DE-4ABD-F17BD02D46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Adult instruction should be:</a:t>
            </a:r>
          </a:p>
          <a:p>
            <a:pPr lvl="1"/>
            <a:r>
              <a:rPr lang="en-GB" dirty="0"/>
              <a:t>-</a:t>
            </a:r>
            <a:r>
              <a:rPr lang="en-GB" sz="2400" dirty="0"/>
              <a:t>experiential (learning by making mistakes)</a:t>
            </a:r>
          </a:p>
          <a:p>
            <a:pPr lvl="1"/>
            <a:r>
              <a:rPr lang="en-GB" sz="2400" dirty="0"/>
              <a:t>-self-directed</a:t>
            </a:r>
          </a:p>
          <a:p>
            <a:pPr lvl="1"/>
            <a:r>
              <a:rPr lang="en-GB" sz="2400" dirty="0"/>
              <a:t>-relevant (experienced on the job)</a:t>
            </a:r>
          </a:p>
          <a:p>
            <a:pPr lvl="1"/>
            <a:r>
              <a:rPr lang="en-GB" sz="2400" dirty="0"/>
              <a:t>-practical rather than theoretical</a:t>
            </a:r>
          </a:p>
          <a:p>
            <a:endParaRPr lang="en-GB" dirty="0"/>
          </a:p>
          <a:p>
            <a:r>
              <a:rPr lang="en-GB" sz="1800" dirty="0"/>
              <a:t>(see </a:t>
            </a:r>
            <a:r>
              <a:rPr lang="en-US" sz="1800" dirty="0"/>
              <a:t>Knowles, M. S. (1980). </a:t>
            </a:r>
            <a:r>
              <a:rPr lang="en-US" sz="1800" i="1" dirty="0"/>
              <a:t>The Modern Practice of Adult Education: From Pedagogy to Andragogy</a:t>
            </a:r>
            <a:r>
              <a:rPr lang="en-US" sz="1800" dirty="0"/>
              <a:t>.)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1323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S Theme1">
  <a:themeElements>
    <a:clrScheme name="LAS Brand Identity">
      <a:dk1>
        <a:srgbClr val="4A3824"/>
      </a:dk1>
      <a:lt1>
        <a:srgbClr val="FEF6E2"/>
      </a:lt1>
      <a:dk2>
        <a:srgbClr val="4A3824"/>
      </a:dk2>
      <a:lt2>
        <a:srgbClr val="E7DEC9"/>
      </a:lt2>
      <a:accent1>
        <a:srgbClr val="4A3824"/>
      </a:accent1>
      <a:accent2>
        <a:srgbClr val="FEF6E2"/>
      </a:accent2>
      <a:accent3>
        <a:srgbClr val="636363"/>
      </a:accent3>
      <a:accent4>
        <a:srgbClr val="8C4200"/>
      </a:accent4>
      <a:accent5>
        <a:srgbClr val="AA8A14"/>
      </a:accent5>
      <a:accent6>
        <a:srgbClr val="637F26"/>
      </a:accent6>
      <a:hlink>
        <a:srgbClr val="8C4200"/>
      </a:hlink>
      <a:folHlink>
        <a:srgbClr val="8C42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>
  <documentManagement>
    <RecordNumber xmlns="4600776d-0a3c-44b4-bff2-0ceaafb13046" xsi:nil="true"/>
    <TaxCatchAll xmlns="4600776d-0a3c-44b4-bff2-0ceaafb13046">
      <Value>7</Value>
    </TaxCatchAll>
    <k5b153ee974a4a57a7568e533217f2cb xmlns="4600776d-0a3c-44b4-bff2-0ceaafb13046">
      <Terms xmlns="http://schemas.microsoft.com/office/infopath/2007/PartnerControls"/>
    </k5b153ee974a4a57a7568e533217f2cb>
    <g3ef09377e3444258679b6035a1ff93a xmlns="4600776d-0a3c-44b4-bff2-0ceaafb13046">
      <Terms xmlns="http://schemas.microsoft.com/office/infopath/2007/PartnerControls"/>
    </g3ef09377e3444258679b6035a1ff93a>
    <j6c5b17cd04246da82e5604daf08bc68 xmlns="4600776d-0a3c-44b4-bff2-0ceaafb13046">
      <Terms xmlns="http://schemas.microsoft.com/office/infopath/2007/PartnerControls"/>
    </j6c5b17cd04246da82e5604daf08bc68>
    <TransfertoArchives xmlns="4600776d-0a3c-44b4-bff2-0ceaafb13046">false</TransfertoArchives>
    <cd0fc526a5c840319a97fd94028e9904 xmlns="4600776d-0a3c-44b4-bff2-0ceaafb13046">
      <Terms xmlns="http://schemas.microsoft.com/office/infopath/2007/PartnerControls"/>
    </cd0fc526a5c840319a97fd94028e9904>
    <RetentionTriggerDate xmlns="4600776d-0a3c-44b4-bff2-0ceaafb13046" xsi:nil="true"/>
    <c4838c65c76546ae93d5703426802f7f xmlns="4600776d-0a3c-44b4-bff2-0ceaafb13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Relations</TermName>
          <TermId xmlns="http://schemas.microsoft.com/office/infopath/2007/PartnerControls">cd54617d-cc6a-4557-a661-09aecb4ca114</TermId>
        </TermInfo>
      </Terms>
    </c4838c65c76546ae93d5703426802f7f>
    <_dlc_DocId xmlns="389d2ee7-2689-40f1-a5cd-31e2be610952">55JNQY2CE654-923674368-9026</_dlc_DocId>
    <_dlc_DocIdUrl xmlns="389d2ee7-2689-40f1-a5cd-31e2be610952">
      <Url>https://hopuk.sharepoint.com/sites/hct-Hansard/_layouts/15/DocIdRedir.aspx?ID=55JNQY2CE654-923674368-9026</Url>
      <Description>55JNQY2CE654-923674368-9026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2B7FAFFDD6784DB98BD754B67B6B12" ma:contentTypeVersion="137" ma:contentTypeDescription="Create a new document." ma:contentTypeScope="" ma:versionID="b30625afbccbbd7e09857d728c302296">
  <xsd:schema xmlns:xsd="http://www.w3.org/2001/XMLSchema" xmlns:xs="http://www.w3.org/2001/XMLSchema" xmlns:p="http://schemas.microsoft.com/office/2006/metadata/properties" xmlns:ns2="389d2ee7-2689-40f1-a5cd-31e2be610952" xmlns:ns3="4600776d-0a3c-44b4-bff2-0ceaafb13046" xmlns:ns4="097a4cac-090b-49b3-9185-b50adab6f76c" targetNamespace="http://schemas.microsoft.com/office/2006/metadata/properties" ma:root="true" ma:fieldsID="36891250423ed2ad1eba7cb7456da377" ns2:_="" ns3:_="" ns4:_="">
    <xsd:import namespace="389d2ee7-2689-40f1-a5cd-31e2be610952"/>
    <xsd:import namespace="4600776d-0a3c-44b4-bff2-0ceaafb13046"/>
    <xsd:import namespace="097a4cac-090b-49b3-9185-b50adab6f76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axCatchAll" minOccurs="0"/>
                <xsd:element ref="ns3:RetentionTriggerDate" minOccurs="0"/>
                <xsd:element ref="ns3:cd0fc526a5c840319a97fd94028e9904" minOccurs="0"/>
                <xsd:element ref="ns3:RecordNumber" minOccurs="0"/>
                <xsd:element ref="ns3:k5b153ee974a4a57a7568e533217f2cb" minOccurs="0"/>
                <xsd:element ref="ns3:j6c5b17cd04246da82e5604daf08bc68" minOccurs="0"/>
                <xsd:element ref="ns3:g3ef09377e3444258679b6035a1ff93a" minOccurs="0"/>
                <xsd:element ref="ns3:c4838c65c76546ae93d5703426802f7f" minOccurs="0"/>
                <xsd:element ref="ns3:TransfertoArchive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2:SharedWithUsers" minOccurs="0"/>
                <xsd:element ref="ns2:SharedWithDetail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d2ee7-2689-40f1-a5cd-31e2be610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00776d-0a3c-44b4-bff2-0ceaafb13046" elementFormDefault="qualified">
    <xsd:import namespace="http://schemas.microsoft.com/office/2006/documentManagement/types"/>
    <xsd:import namespace="http://schemas.microsoft.com/office/infopath/2007/PartnerControls"/>
    <xsd:element name="TaxCatchAll" ma:index="11" nillable="true" ma:displayName="Taxonomy Catch All Column" ma:hidden="true" ma:list="{c52476e8-3505-42fd-9f9b-e2b259e9e0a6}" ma:internalName="TaxCatchAll" ma:showField="CatchAllData" ma:web="389d2ee7-2689-40f1-a5cd-31e2be6109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tentionTriggerDate" ma:index="12" nillable="true" ma:displayName="Retention Trigger Date" ma:format="DateOnly" ma:internalName="RetentionTriggerDate" ma:readOnly="false">
      <xsd:simpleType>
        <xsd:restriction base="dms:DateTime"/>
      </xsd:simpleType>
    </xsd:element>
    <xsd:element name="cd0fc526a5c840319a97fd94028e9904" ma:index="13" nillable="true" ma:taxonomy="true" ma:internalName="cd0fc526a5c840319a97fd94028e9904" ma:taxonomyFieldName="RMKeyword4" ma:displayName="RM Keyword 4" ma:readOnly="false" ma:fieldId="{cd0fc526-a5c8-4031-9a97-fd94028e9904}" ma:sspId="eb37f91c-4bb8-4ab3-bc5a-cd8753815459" ma:termSetId="35662a10-3587-4b3e-a59c-955899b5916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cordNumber" ma:index="15" nillable="true" ma:displayName="Record Number" ma:indexed="true" ma:internalName="RecordNumber" ma:readOnly="false">
      <xsd:simpleType>
        <xsd:restriction base="dms:Text">
          <xsd:maxLength value="255"/>
        </xsd:restriction>
      </xsd:simpleType>
    </xsd:element>
    <xsd:element name="k5b153ee974a4a57a7568e533217f2cb" ma:index="16" nillable="true" ma:taxonomy="true" ma:internalName="k5b153ee974a4a57a7568e533217f2cb" ma:taxonomyFieldName="ProtectiveMarking" ma:displayName="Protective Marking" ma:readOnly="false" ma:fieldId="{45b153ee-974a-4a57-a756-8e533217f2cb}" ma:sspId="eb37f91c-4bb8-4ab3-bc5a-cd8753815459" ma:termSetId="a21652b8-fc26-4b81-81c8-686b596c9f4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6c5b17cd04246da82e5604daf08bc68" ma:index="18" nillable="true" ma:taxonomy="true" ma:internalName="j6c5b17cd04246da82e5604daf08bc68" ma:taxonomyFieldName="RMKeyword2" ma:displayName="RM Keyword 2" ma:readOnly="false" ma:fieldId="{36c5b17c-d042-46da-82e5-604daf08bc68}" ma:sspId="eb37f91c-4bb8-4ab3-bc5a-cd8753815459" ma:termSetId="6d4083f0-4a5b-4f0d-bf61-1a7bc95d06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3ef09377e3444258679b6035a1ff93a" ma:index="20" nillable="true" ma:taxonomy="true" ma:internalName="g3ef09377e3444258679b6035a1ff93a" ma:taxonomyFieldName="RMKeyword3" ma:displayName="RM Keyword 3" ma:readOnly="false" ma:fieldId="{03ef0937-7e34-4425-8679-b6035a1ff93a}" ma:sspId="eb37f91c-4bb8-4ab3-bc5a-cd8753815459" ma:termSetId="4114c526-84fc-4c3e-bdac-645514365e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4838c65c76546ae93d5703426802f7f" ma:index="22" nillable="true" ma:taxonomy="true" ma:internalName="c4838c65c76546ae93d5703426802f7f" ma:taxonomyFieldName="RMKeyword1" ma:displayName="RM Keyword 1" ma:readOnly="false" ma:default="7;#Public Relations|cd54617d-cc6a-4557-a661-09aecb4ca114" ma:fieldId="{c4838c65-c765-46ae-93d5-703426802f7f}" ma:sspId="eb37f91c-4bb8-4ab3-bc5a-cd8753815459" ma:termSetId="6ce78382-c8e8-44b0-9862-0d52dc2f47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ransfertoArchives" ma:index="24" nillable="true" ma:displayName="Transfer to Archives" ma:default="0" ma:internalName="TransfertoArchives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a4cac-090b-49b3-9185-b50adab6f7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8" nillable="true" ma:displayName="Tags" ma:internalName="MediaServiceAutoTags" ma:readOnly="true">
      <xsd:simpleType>
        <xsd:restriction base="dms:Text"/>
      </xsd:simpleType>
    </xsd:element>
    <xsd:element name="MediaServiceOCR" ma:index="2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6CFEF6BE-E740-4DCF-AA52-534D2386FE16}"/>
</file>

<file path=customXml/itemProps2.xml><?xml version="1.0" encoding="utf-8"?>
<ds:datastoreItem xmlns:ds="http://schemas.openxmlformats.org/officeDocument/2006/customXml" ds:itemID="{861D8907-8BE0-4B31-8B01-C59C6AE1A856}">
  <ds:schemaRefs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BCDC5C2-4A38-4FD5-8FF1-3BC58EE0162A}"/>
</file>

<file path=customXml/itemProps4.xml><?xml version="1.0" encoding="utf-8"?>
<ds:datastoreItem xmlns:ds="http://schemas.openxmlformats.org/officeDocument/2006/customXml" ds:itemID="{5EF40A36-C0DA-401A-BE85-0C6169A4E6A9}"/>
</file>

<file path=docProps/app.xml><?xml version="1.0" encoding="utf-8"?>
<Properties xmlns="http://schemas.openxmlformats.org/officeDocument/2006/extended-properties" xmlns:vt="http://schemas.openxmlformats.org/officeDocument/2006/docPropsVTypes">
  <Template>LAS Theme1</Template>
  <TotalTime>1060</TotalTime>
  <Words>381</Words>
  <Application>Microsoft Office PowerPoint</Application>
  <PresentationFormat>On-screen Show (4:3)</PresentationFormat>
  <Paragraphs>125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Georgia</vt:lpstr>
      <vt:lpstr>Wingdings</vt:lpstr>
      <vt:lpstr>Wingdings 2</vt:lpstr>
      <vt:lpstr>LAS Theme1</vt:lpstr>
      <vt:lpstr>Legislative Assembly of Saskatchewan</vt:lpstr>
      <vt:lpstr>Overview of Saskatchewan Hansard</vt:lpstr>
      <vt:lpstr>Overview of recruitment process</vt:lpstr>
      <vt:lpstr>Changes to on-site assessment</vt:lpstr>
      <vt:lpstr>Changes to on-site assessment</vt:lpstr>
      <vt:lpstr>Changes to on-site assessment</vt:lpstr>
      <vt:lpstr>Changes to training process</vt:lpstr>
      <vt:lpstr>Results</vt:lpstr>
      <vt:lpstr>Recommendation</vt:lpstr>
      <vt:lpstr>Legislative Assembly of Saskatchewan</vt:lpstr>
    </vt:vector>
  </TitlesOfParts>
  <Company>Saskatchewan Legislative Assembly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perrasj</dc:creator>
  <cp:lastModifiedBy>LIPKOWSKA, Joanna</cp:lastModifiedBy>
  <cp:revision>69</cp:revision>
  <dcterms:created xsi:type="dcterms:W3CDTF">2011-10-25T16:36:27Z</dcterms:created>
  <dcterms:modified xsi:type="dcterms:W3CDTF">2022-07-12T11:28:55Z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0x010100382B7FAFFDD6784DB98BD754B67B6B12</vt:lpwstr>
  </property>
  <property fmtid="{D5CDD505-2E9C-101B-9397-08002B2CF9AE}" pid="3" name="Order">
    <vt:r8>6800</vt:r8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  <property fmtid="{D5CDD505-2E9C-101B-9397-08002B2CF9AE}" pid="8" name="RMKeyword1">
    <vt:lpwstr>7;#Public Relations|cd54617d-cc6a-4557-a661-09aecb4ca114</vt:lpwstr>
  </property>
  <property fmtid="{D5CDD505-2E9C-101B-9397-08002B2CF9AE}" pid="9" name="_dlc_DocIdItemGuid">
    <vt:lpwstr>ca533be1-5883-499a-a327-72e007000b60</vt:lpwstr>
  </property>
  <property fmtid="{D5CDD505-2E9C-101B-9397-08002B2CF9AE}" pid="10" name="RMKeyword3">
    <vt:lpwstr/>
  </property>
  <property fmtid="{D5CDD505-2E9C-101B-9397-08002B2CF9AE}" pid="11" name="RMKeyword4">
    <vt:lpwstr/>
  </property>
  <property fmtid="{D5CDD505-2E9C-101B-9397-08002B2CF9AE}" pid="12" name="RMKeyword2">
    <vt:lpwstr/>
  </property>
  <property fmtid="{D5CDD505-2E9C-101B-9397-08002B2CF9AE}" pid="13" name="ProtectiveMarking">
    <vt:lpwstr/>
  </property>
</Properties>
</file>