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98" r:id="rId5"/>
  </p:sldMasterIdLst>
  <p:notesMasterIdLst>
    <p:notesMasterId r:id="rId12"/>
  </p:notesMasterIdLst>
  <p:handoutMasterIdLst>
    <p:handoutMasterId r:id="rId13"/>
  </p:handoutMasterIdLst>
  <p:sldIdLst>
    <p:sldId id="273" r:id="rId6"/>
    <p:sldId id="277" r:id="rId7"/>
    <p:sldId id="276" r:id="rId8"/>
    <p:sldId id="275" r:id="rId9"/>
    <p:sldId id="280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25D"/>
    <a:srgbClr val="A0B0E6"/>
    <a:srgbClr val="FFFFFF"/>
    <a:srgbClr val="1C2430"/>
    <a:srgbClr val="DC4662"/>
    <a:srgbClr val="961E4E"/>
    <a:srgbClr val="007864"/>
    <a:srgbClr val="00A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2"/>
  </p:normalViewPr>
  <p:slideViewPr>
    <p:cSldViewPr snapToGrid="0" snapToObjects="1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3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E0EF14-8DCA-9641-A1AB-66A1C280E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55E31-3B0F-3C43-B2A3-A7C7254E28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F9596-B9BC-6949-9CD4-9EBB20E0EF0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AC886-4BDE-A840-ACE8-74EC14499E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03E52-320C-CE46-BE54-7CBFD11E14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65BB0-887A-7C4E-9365-09268CCC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0B09-547A-D84A-BC04-3A2F6884ED2F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C9C4-0816-5942-A3D2-508265F48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7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1DC92B-8770-8841-96B9-1BC36C6FBF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2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7DDA9-93C1-9B46-A185-5E3B5E78F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627" y="2155732"/>
            <a:ext cx="5256212" cy="1325563"/>
          </a:xfrm>
        </p:spPr>
        <p:txBody>
          <a:bodyPr/>
          <a:lstStyle>
            <a:lvl1pPr>
              <a:defRPr sz="6000" b="0" i="0">
                <a:solidFill>
                  <a:srgbClr val="A0B0E6"/>
                </a:solidFill>
                <a:latin typeface="Work Sans Light Roman" pitchFamily="2" charset="77"/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17ED13-90F4-FB48-9FF4-EE6C04030F94}"/>
              </a:ext>
            </a:extLst>
          </p:cNvPr>
          <p:cNvCxnSpPr/>
          <p:nvPr userDrawn="1"/>
        </p:nvCxnSpPr>
        <p:spPr>
          <a:xfrm>
            <a:off x="512027" y="5524500"/>
            <a:ext cx="790575" cy="0"/>
          </a:xfrm>
          <a:prstGeom prst="straightConnector1">
            <a:avLst/>
          </a:prstGeom>
          <a:ln w="12700">
            <a:solidFill>
              <a:srgbClr val="A0B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A344FFD2-8572-4E4E-9CBC-438E3A9BF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817327" cy="2440886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D6CC18B-D235-8745-B860-8B035BCDE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B71D580-308C-CE40-A553-2667F6BC4C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5303" y="5851082"/>
            <a:ext cx="4575462" cy="307651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bg1"/>
                </a:solidFill>
                <a:latin typeface="Work Sans Light"/>
              </a:rPr>
              <a:t>Information Technology update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4852182-1D62-0046-9D3F-3A4E5BB8D1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2027" y="6110605"/>
            <a:ext cx="2878873" cy="307657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1200" dirty="0">
                <a:solidFill>
                  <a:schemeClr val="bg1"/>
                </a:solidFill>
                <a:latin typeface="Work Sans Light"/>
              </a:rPr>
              <a:t>Wednesday 25 August 2021</a:t>
            </a:r>
            <a:endParaRPr lang="en-US" sz="1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22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opLef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1EA2E6F6-B64D-224A-ADA8-F7C918D73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5573AF-BD89-7C45-BD98-6A639AB2B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454" y="4562317"/>
            <a:ext cx="4036593" cy="1325563"/>
          </a:xfrm>
        </p:spPr>
        <p:txBody>
          <a:bodyPr/>
          <a:lstStyle>
            <a:lvl1pPr>
              <a:defRPr sz="4500" b="1" i="0">
                <a:solidFill>
                  <a:srgbClr val="A0B0E6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7D7CA5C-3372-4446-AB0A-C2284D4F7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7779" y="1976864"/>
            <a:ext cx="3335611" cy="2321976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00E9292-6DD7-104A-8F77-68515903E8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96454" y="6275705"/>
            <a:ext cx="5133500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16BCE45-7776-5347-9E1B-6943966E382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5221705" cy="3471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7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BottomLef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69400678-44C2-0F4A-8CA6-943AA2DE5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8D118D-ABDD-AE49-B3F1-C1E54DC33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454" y="1175652"/>
            <a:ext cx="5133500" cy="1325563"/>
          </a:xfrm>
        </p:spPr>
        <p:txBody>
          <a:bodyPr/>
          <a:lstStyle>
            <a:lvl1pPr>
              <a:defRPr sz="4500" b="1" i="0">
                <a:solidFill>
                  <a:srgbClr val="A0B0E6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E74A23-815D-8E43-AC72-FDC4194708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3077542"/>
            <a:ext cx="3274606" cy="2293801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3EEEEEF-03DC-8647-B8F0-7A634944056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6275705"/>
            <a:ext cx="4479770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44A38B-8363-F345-80DF-D28EB43ABE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" y="3371060"/>
            <a:ext cx="5245768" cy="34869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7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1DC92B-8770-8841-96B9-1BC36C6FBF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2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7DDA9-93C1-9B46-A185-5E3B5E78F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627" y="2155732"/>
            <a:ext cx="5256212" cy="1325563"/>
          </a:xfrm>
        </p:spPr>
        <p:txBody>
          <a:bodyPr/>
          <a:lstStyle>
            <a:lvl1pPr>
              <a:defRPr sz="6000" b="0" i="0">
                <a:solidFill>
                  <a:srgbClr val="A0B0E6"/>
                </a:solidFill>
                <a:latin typeface="Work Sans Light Roman" pitchFamily="2" charset="77"/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17ED13-90F4-FB48-9FF4-EE6C04030F94}"/>
              </a:ext>
            </a:extLst>
          </p:cNvPr>
          <p:cNvCxnSpPr/>
          <p:nvPr userDrawn="1"/>
        </p:nvCxnSpPr>
        <p:spPr>
          <a:xfrm>
            <a:off x="512027" y="5524500"/>
            <a:ext cx="790575" cy="0"/>
          </a:xfrm>
          <a:prstGeom prst="straightConnector1">
            <a:avLst/>
          </a:prstGeom>
          <a:ln w="12700">
            <a:solidFill>
              <a:srgbClr val="A0B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A344FFD2-8572-4E4E-9CBC-438E3A9BF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4817327" cy="2440886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D6CC18B-D235-8745-B860-8B035BCDE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6954A5-01B2-614C-93DF-9833D8EC3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5303" y="5851082"/>
            <a:ext cx="4575462" cy="307651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bg1"/>
                </a:solidFill>
                <a:latin typeface="Work Sans Light"/>
              </a:rPr>
              <a:t>Information Technology update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22F6274-D68B-B74C-8A9B-9880BF2A37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2027" y="6110605"/>
            <a:ext cx="2878873" cy="307657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1200" dirty="0">
                <a:solidFill>
                  <a:schemeClr val="bg1"/>
                </a:solidFill>
                <a:latin typeface="Work Sans Light"/>
              </a:rPr>
              <a:t>Wednesday 25 August 2021</a:t>
            </a:r>
            <a:endParaRPr lang="en-US" sz="1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30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17ED13-90F4-FB48-9FF4-EE6C04030F94}"/>
              </a:ext>
            </a:extLst>
          </p:cNvPr>
          <p:cNvCxnSpPr/>
          <p:nvPr userDrawn="1"/>
        </p:nvCxnSpPr>
        <p:spPr>
          <a:xfrm>
            <a:off x="512027" y="5524500"/>
            <a:ext cx="790575" cy="0"/>
          </a:xfrm>
          <a:prstGeom prst="straightConnector1">
            <a:avLst/>
          </a:prstGeom>
          <a:ln w="12700">
            <a:solidFill>
              <a:srgbClr val="1A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A344FFD2-8572-4E4E-9CBC-438E3A9BF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4817327" cy="2440886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D6CC18B-D235-8745-B860-8B035BCDE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A76A629-F1B5-3E4E-8164-CAF0B8EFF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627" y="2155732"/>
            <a:ext cx="5256212" cy="1325563"/>
          </a:xfrm>
        </p:spPr>
        <p:txBody>
          <a:bodyPr/>
          <a:lstStyle>
            <a:lvl1pPr>
              <a:defRPr sz="6000" b="0" i="0">
                <a:solidFill>
                  <a:srgbClr val="A0B0E6"/>
                </a:solidFill>
                <a:latin typeface="Work Sans Light" pitchFamily="2" charset="77"/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4782E8-F94E-F34E-8CA2-7F9F83438A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817327" cy="2440887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B9C452B-7932-2145-9296-F8419E135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63" y="5837780"/>
            <a:ext cx="3599215" cy="28612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A0B0E6"/>
                </a:solidFill>
              </a:defRPr>
            </a:lvl1pPr>
          </a:lstStyle>
          <a:p>
            <a:pPr lvl="0"/>
            <a:r>
              <a:rPr lang="en-GB" dirty="0"/>
              <a:t>Information Technology Update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9C1511A-C9A8-F044-A66F-FF753175B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627" y="6146486"/>
            <a:ext cx="2904273" cy="313279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A0B0E6"/>
                </a:solidFill>
              </a:defRPr>
            </a:lvl1pPr>
          </a:lstStyle>
          <a:p>
            <a:pPr lvl="0"/>
            <a:r>
              <a:rPr lang="en-GB" dirty="0"/>
              <a:t>Wednesday 25 August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1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1DC92B-8770-8841-96B9-1BC36C6FBF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2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D6CC18B-D235-8745-B860-8B035BCDE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6954A5-01B2-614C-93DF-9833D8EC3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5303" y="5851082"/>
            <a:ext cx="4575462" cy="307651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bg1"/>
                </a:solidFill>
                <a:latin typeface="Work Sans Light"/>
              </a:rPr>
              <a:t>Information Technology update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22F6274-D68B-B74C-8A9B-9880BF2A37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2027" y="6110605"/>
            <a:ext cx="2878873" cy="307657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1200" dirty="0">
                <a:solidFill>
                  <a:schemeClr val="bg1"/>
                </a:solidFill>
                <a:latin typeface="Work Sans Light"/>
              </a:rPr>
              <a:t>Wednesday 25 August 2021</a:t>
            </a:r>
            <a:endParaRPr lang="en-US" sz="1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8" name="Picture 17" descr="Text&#10;&#10;Description automatically generated with low confidence">
            <a:extLst>
              <a:ext uri="{FF2B5EF4-FFF2-40B4-BE49-F238E27FC236}">
                <a16:creationId xmlns:a16="http://schemas.microsoft.com/office/drawing/2014/main" id="{41D6C88E-E585-A44F-8321-E247B2A22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150" t="22828" r="11447" b="20874"/>
          <a:stretch/>
        </p:blipFill>
        <p:spPr>
          <a:xfrm>
            <a:off x="585626" y="4793258"/>
            <a:ext cx="1535272" cy="5657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8E17DD6-679F-1B4C-8375-55ECF7024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627" y="2270226"/>
            <a:ext cx="5256212" cy="1325563"/>
          </a:xfrm>
        </p:spPr>
        <p:txBody>
          <a:bodyPr/>
          <a:lstStyle>
            <a:lvl1pPr>
              <a:defRPr sz="4800" b="0" i="0">
                <a:solidFill>
                  <a:srgbClr val="A0B0E6"/>
                </a:solidFill>
                <a:latin typeface="Work Sans Light Roman" pitchFamily="2" charset="77"/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BAB878-1B69-DB4B-94F9-9CE640BBDC9D}"/>
              </a:ext>
            </a:extLst>
          </p:cNvPr>
          <p:cNvGrpSpPr/>
          <p:nvPr userDrawn="1"/>
        </p:nvGrpSpPr>
        <p:grpSpPr>
          <a:xfrm>
            <a:off x="486626" y="519697"/>
            <a:ext cx="4344927" cy="1798382"/>
            <a:chOff x="486626" y="354131"/>
            <a:chExt cx="5522288" cy="228569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C72F9B-1DED-654F-A67B-E35D6E82A0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6237" t="22465" r="14175" b="28430"/>
            <a:stretch/>
          </p:blipFill>
          <p:spPr>
            <a:xfrm>
              <a:off x="516310" y="1173187"/>
              <a:ext cx="5492604" cy="845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B8CD97A-5D65-4945-8B39-F82BB9037C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6174" t="21543" r="48786" b="34867"/>
            <a:stretch/>
          </p:blipFill>
          <p:spPr>
            <a:xfrm>
              <a:off x="486626" y="1889372"/>
              <a:ext cx="3201917" cy="7504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B321325-EABC-2A4D-B5DA-C27243CF26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7785" t="19051" r="5949" b="28119"/>
            <a:stretch/>
          </p:blipFill>
          <p:spPr>
            <a:xfrm>
              <a:off x="604480" y="354131"/>
              <a:ext cx="5334256" cy="877649"/>
            </a:xfrm>
            <a:prstGeom prst="rect">
              <a:avLst/>
            </a:prstGeom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1908C3-1B4E-4B4A-81A4-1DF24A7213C5}"/>
              </a:ext>
            </a:extLst>
          </p:cNvPr>
          <p:cNvCxnSpPr/>
          <p:nvPr userDrawn="1"/>
        </p:nvCxnSpPr>
        <p:spPr>
          <a:xfrm>
            <a:off x="512027" y="5557155"/>
            <a:ext cx="790575" cy="0"/>
          </a:xfrm>
          <a:prstGeom prst="straightConnector1">
            <a:avLst/>
          </a:prstGeom>
          <a:ln w="12700">
            <a:solidFill>
              <a:srgbClr val="A0B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84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A344FFD2-8572-4E4E-9CBC-438E3A9BF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4817327" cy="2440886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D6CC18B-D235-8745-B860-8B035BCDE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B9C452B-7932-2145-9296-F8419E135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63" y="5837780"/>
            <a:ext cx="3599215" cy="28612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A0B0E6"/>
                </a:solidFill>
              </a:defRPr>
            </a:lvl1pPr>
          </a:lstStyle>
          <a:p>
            <a:pPr lvl="0"/>
            <a:r>
              <a:rPr lang="en-GB" dirty="0"/>
              <a:t>Information Technology Update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9C1511A-C9A8-F044-A66F-FF753175B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627" y="6146486"/>
            <a:ext cx="2904273" cy="313279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A0B0E6"/>
                </a:solidFill>
              </a:defRPr>
            </a:lvl1pPr>
          </a:lstStyle>
          <a:p>
            <a:pPr lvl="0"/>
            <a:r>
              <a:rPr lang="en-GB" dirty="0"/>
              <a:t>Wednesday 25 August 2022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193D96-9DE9-4540-ADB6-DF5B42BFD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352" t="16060" r="9263" b="15130"/>
          <a:stretch/>
        </p:blipFill>
        <p:spPr>
          <a:xfrm>
            <a:off x="512026" y="4719071"/>
            <a:ext cx="1655677" cy="6922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5856AA-3FD8-5644-937B-572CC0C1DC53}"/>
              </a:ext>
            </a:extLst>
          </p:cNvPr>
          <p:cNvGrpSpPr/>
          <p:nvPr userDrawn="1"/>
        </p:nvGrpSpPr>
        <p:grpSpPr>
          <a:xfrm>
            <a:off x="536714" y="576648"/>
            <a:ext cx="4267062" cy="1706093"/>
            <a:chOff x="536714" y="576648"/>
            <a:chExt cx="4267062" cy="17060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C577D1-2DA0-F744-BA71-3988DE9E42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7322" t="22685" r="13585" b="30043"/>
            <a:stretch/>
          </p:blipFill>
          <p:spPr>
            <a:xfrm>
              <a:off x="561902" y="1164130"/>
              <a:ext cx="4241874" cy="6385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2C725E8-1072-CD4A-9193-3919555098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7458" t="22061" r="46720" b="37660"/>
            <a:stretch/>
          </p:blipFill>
          <p:spPr>
            <a:xfrm>
              <a:off x="536714" y="1738652"/>
              <a:ext cx="2462074" cy="5440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46FBA7-514D-D541-A565-CCDF67F20D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179" t="27180" r="18246" b="30114"/>
            <a:stretch/>
          </p:blipFill>
          <p:spPr>
            <a:xfrm>
              <a:off x="536714" y="576648"/>
              <a:ext cx="4196984" cy="587480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55F800E-981A-034B-A91D-7B3639180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627" y="2270226"/>
            <a:ext cx="5256212" cy="1325563"/>
          </a:xfrm>
        </p:spPr>
        <p:txBody>
          <a:bodyPr/>
          <a:lstStyle>
            <a:lvl1pPr>
              <a:defRPr sz="4800" b="0" i="0">
                <a:solidFill>
                  <a:srgbClr val="A0B0E6"/>
                </a:solidFill>
                <a:latin typeface="Work Sans Light Roman" pitchFamily="2" charset="77"/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707373-9012-F84D-BEC0-6244988F90FE}"/>
              </a:ext>
            </a:extLst>
          </p:cNvPr>
          <p:cNvCxnSpPr/>
          <p:nvPr userDrawn="1"/>
        </p:nvCxnSpPr>
        <p:spPr>
          <a:xfrm>
            <a:off x="512027" y="5557155"/>
            <a:ext cx="790575" cy="0"/>
          </a:xfrm>
          <a:prstGeom prst="straightConnector1">
            <a:avLst/>
          </a:prstGeom>
          <a:ln w="12700">
            <a:solidFill>
              <a:srgbClr val="1A3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6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BDB28-66B5-1C4C-8303-3F3C84A52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F3E5A1-85A4-C647-8099-B35655911C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6374" y="990360"/>
            <a:ext cx="5598025" cy="1703705"/>
          </a:xfrm>
        </p:spPr>
        <p:txBody>
          <a:bodyPr/>
          <a:lstStyle>
            <a:lvl1pPr>
              <a:defRPr sz="6000" b="1" i="0">
                <a:solidFill>
                  <a:srgbClr val="1A325D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Section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0E6516-86C6-F040-8EB2-32DF15B430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32644" y="3253198"/>
            <a:ext cx="3963719" cy="2064759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9F57569-3491-9A4C-9DA6-BF6D1CE163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032643" y="6275705"/>
            <a:ext cx="5883593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</p:spTree>
    <p:extLst>
      <p:ext uri="{BB962C8B-B14F-4D97-AF65-F5344CB8AC3E}">
        <p14:creationId xmlns:p14="http://schemas.microsoft.com/office/powerpoint/2010/main" val="94318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E651C4-44C2-5144-88AD-39AF32D09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053F1-F1D7-2A4F-9D22-1179B7725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6374" y="990360"/>
            <a:ext cx="5598025" cy="1703705"/>
          </a:xfrm>
        </p:spPr>
        <p:txBody>
          <a:bodyPr/>
          <a:lstStyle>
            <a:lvl1pPr>
              <a:defRPr sz="4500" b="1" i="0">
                <a:solidFill>
                  <a:srgbClr val="1A325D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61A91-CD12-1D4D-8357-8C75F8AD0F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32644" y="3253199"/>
            <a:ext cx="4150210" cy="2016633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C5B58D0-7082-C14D-AF75-5494ACF402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032643" y="6275705"/>
            <a:ext cx="5883593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</p:spTree>
    <p:extLst>
      <p:ext uri="{BB962C8B-B14F-4D97-AF65-F5344CB8AC3E}">
        <p14:creationId xmlns:p14="http://schemas.microsoft.com/office/powerpoint/2010/main" val="1586769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323CE-3C51-9642-B4E4-0E00DDF3D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0C003C-B072-2441-B1A9-B594D42B4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6374" y="2577147"/>
            <a:ext cx="9839321" cy="1703705"/>
          </a:xfrm>
        </p:spPr>
        <p:txBody>
          <a:bodyPr/>
          <a:lstStyle>
            <a:lvl1pPr>
              <a:defRPr sz="6600" b="1" i="0">
                <a:solidFill>
                  <a:srgbClr val="1A325D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93CBF9-0F57-8E46-9594-2D4055E97D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66374" y="6275705"/>
            <a:ext cx="5883593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</p:spTree>
    <p:extLst>
      <p:ext uri="{BB962C8B-B14F-4D97-AF65-F5344CB8AC3E}">
        <p14:creationId xmlns:p14="http://schemas.microsoft.com/office/powerpoint/2010/main" val="1847283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Portrai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AEF14-A9BB-D94B-889B-C5F33D40B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E6830E-33CF-7341-82F2-4D8EA8D21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454" y="1179430"/>
            <a:ext cx="4745770" cy="1325563"/>
          </a:xfrm>
        </p:spPr>
        <p:txBody>
          <a:bodyPr/>
          <a:lstStyle>
            <a:lvl1pPr>
              <a:defRPr sz="4500" b="1" i="0">
                <a:solidFill>
                  <a:srgbClr val="1A325D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43FF45-76E3-334D-86F2-A7A36E8E24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6454" y="3033784"/>
            <a:ext cx="3572694" cy="2350348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DD7FD10-D9B9-2245-A5F9-DAF29905066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96454" y="6275705"/>
            <a:ext cx="5883593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59AE8AA-DB30-524F-947A-160B7889149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614989" y="0"/>
            <a:ext cx="4577011" cy="68542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0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DDA9-93C1-9B46-A185-5E3B5E78F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2" y="1955798"/>
            <a:ext cx="5749072" cy="1703705"/>
          </a:xfrm>
        </p:spPr>
        <p:txBody>
          <a:bodyPr/>
          <a:lstStyle>
            <a:lvl1pPr>
              <a:defRPr sz="6000" b="0" i="0">
                <a:solidFill>
                  <a:srgbClr val="A0B0E6"/>
                </a:solidFill>
                <a:latin typeface="Work Sans Light Roman" pitchFamily="2" charset="77"/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70A66-BCC8-2249-BC16-76EAAD37AB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7717" y="0"/>
            <a:ext cx="3044283" cy="6856255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CD65FFAB-74F9-E345-A4F2-DCD3B663CD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4817327" cy="244088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879DFD8-231C-434D-A0C5-77EE08EC62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5303" y="5851082"/>
            <a:ext cx="4575462" cy="307651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bg1"/>
                </a:solidFill>
                <a:latin typeface="Work Sans Light"/>
              </a:rPr>
              <a:t>Information Technology update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E112F60-60C1-6B44-8793-AF43A853547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2027" y="6110605"/>
            <a:ext cx="2878873" cy="307657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1200" dirty="0">
                <a:solidFill>
                  <a:schemeClr val="bg1"/>
                </a:solidFill>
                <a:latin typeface="Work Sans Light"/>
              </a:rPr>
              <a:t>Wednesday 25 August 2021</a:t>
            </a:r>
            <a:endParaRPr lang="en-US" sz="1200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6F0C9C-BE92-4F48-97D3-2259E92F6D00}"/>
              </a:ext>
            </a:extLst>
          </p:cNvPr>
          <p:cNvCxnSpPr/>
          <p:nvPr userDrawn="1"/>
        </p:nvCxnSpPr>
        <p:spPr>
          <a:xfrm>
            <a:off x="512027" y="5524500"/>
            <a:ext cx="790575" cy="0"/>
          </a:xfrm>
          <a:prstGeom prst="straightConnector1">
            <a:avLst/>
          </a:prstGeom>
          <a:ln w="12700">
            <a:solidFill>
              <a:srgbClr val="A0B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78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BottomRigh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906D30-6C2D-0642-984A-DFE763F5F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CF5FE3A-B02B-2B41-88A2-D0FB1AA4A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454" y="1179429"/>
            <a:ext cx="5133500" cy="1325563"/>
          </a:xfrm>
        </p:spPr>
        <p:txBody>
          <a:bodyPr/>
          <a:lstStyle>
            <a:lvl1pPr>
              <a:defRPr sz="4500" b="1" i="0">
                <a:solidFill>
                  <a:srgbClr val="1A325D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5DFCFD-4600-C641-8CE7-08407AA5E2D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96454" y="6281721"/>
            <a:ext cx="5133500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7989C39-73DD-5C43-A0FE-907355716D0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48097" y="3368842"/>
            <a:ext cx="5243903" cy="34853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342C382-45E3-A64F-9D1B-A2A08608F91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696454" y="3033784"/>
            <a:ext cx="3572694" cy="2350348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694184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opLef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3DAA2-C9CF-3E44-ACDB-3055180CA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581002-B952-D14D-B5FE-122026757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454" y="4562317"/>
            <a:ext cx="4036593" cy="1325563"/>
          </a:xfrm>
        </p:spPr>
        <p:txBody>
          <a:bodyPr/>
          <a:lstStyle>
            <a:lvl1pPr>
              <a:defRPr sz="4500" b="1" i="0">
                <a:solidFill>
                  <a:srgbClr val="1A325D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6BD2ED6-50D4-2144-965F-32CBEE4794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96454" y="6275705"/>
            <a:ext cx="5133500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E2ED73-DBF0-6E45-A65B-82FFCFD84D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7779" y="1801907"/>
            <a:ext cx="3335611" cy="2671891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CE0593C-024F-4A4A-B1CF-75F88A8439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5221705" cy="3471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8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BottomLef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18BF6-1A02-6C43-A827-897250DD3D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E3FC264-3AB5-9E4E-95FE-3BA6BA994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454" y="1175652"/>
            <a:ext cx="5133500" cy="1325563"/>
          </a:xfrm>
        </p:spPr>
        <p:txBody>
          <a:bodyPr/>
          <a:lstStyle>
            <a:lvl1pPr>
              <a:defRPr sz="4500" b="1" i="0">
                <a:solidFill>
                  <a:srgbClr val="1A325D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315807-DF1F-C041-8E22-7472841C82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3077542"/>
            <a:ext cx="3274606" cy="2287745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22D56BE-29A1-D941-86EE-0A698C92F21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6275705"/>
            <a:ext cx="4479770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9451F8-5326-944D-8125-104A07DE705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" y="3371060"/>
            <a:ext cx="5245768" cy="34869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2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1DC92B-8770-8841-96B9-1BC36C6FBF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2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7DDA9-93C1-9B46-A185-5E3B5E78F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627" y="2270226"/>
            <a:ext cx="5256212" cy="1325563"/>
          </a:xfrm>
        </p:spPr>
        <p:txBody>
          <a:bodyPr/>
          <a:lstStyle>
            <a:lvl1pPr>
              <a:defRPr sz="4800" b="0" i="0">
                <a:solidFill>
                  <a:srgbClr val="A0B0E6"/>
                </a:solidFill>
                <a:latin typeface="Work Sans Light Roman" pitchFamily="2" charset="77"/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pic>
        <p:nvPicPr>
          <p:cNvPr id="9" name="Picture 8" descr="Text&#10;&#10;Description automatically generated with low confidence" hidden="1">
            <a:extLst>
              <a:ext uri="{FF2B5EF4-FFF2-40B4-BE49-F238E27FC236}">
                <a16:creationId xmlns:a16="http://schemas.microsoft.com/office/drawing/2014/main" id="{A344FFD2-8572-4E4E-9CBC-438E3A9BF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4817327" cy="2440886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D6CC18B-D235-8745-B860-8B035BCDE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6954A5-01B2-614C-93DF-9833D8EC3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5303" y="5851082"/>
            <a:ext cx="4575462" cy="307651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bg1"/>
                </a:solidFill>
                <a:latin typeface="Work Sans Light"/>
              </a:rPr>
              <a:t>Information Technology update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22F6274-D68B-B74C-8A9B-9880BF2A37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2027" y="6110605"/>
            <a:ext cx="2878873" cy="307657"/>
          </a:xfrm>
        </p:spPr>
        <p:txBody>
          <a:bodyPr anchor="b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1200" dirty="0">
                <a:solidFill>
                  <a:schemeClr val="bg1"/>
                </a:solidFill>
                <a:latin typeface="Work Sans Light"/>
              </a:rPr>
              <a:t>Wednesday 25 August 2021</a:t>
            </a:r>
            <a:endParaRPr lang="en-US" sz="1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8" name="Picture 17" descr="Text&#10;&#10;Description automatically generated with low confidence">
            <a:extLst>
              <a:ext uri="{FF2B5EF4-FFF2-40B4-BE49-F238E27FC236}">
                <a16:creationId xmlns:a16="http://schemas.microsoft.com/office/drawing/2014/main" id="{A563406F-6FD1-E04D-BF9E-0CC42BCB2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50" t="22828" r="11447" b="20874"/>
          <a:stretch/>
        </p:blipFill>
        <p:spPr>
          <a:xfrm>
            <a:off x="585626" y="4793258"/>
            <a:ext cx="1535272" cy="56579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5EB1EF-E69C-8244-8615-77C464E2FE19}"/>
              </a:ext>
            </a:extLst>
          </p:cNvPr>
          <p:cNvCxnSpPr/>
          <p:nvPr userDrawn="1"/>
        </p:nvCxnSpPr>
        <p:spPr>
          <a:xfrm>
            <a:off x="512027" y="5557155"/>
            <a:ext cx="790575" cy="0"/>
          </a:xfrm>
          <a:prstGeom prst="straightConnector1">
            <a:avLst/>
          </a:prstGeom>
          <a:ln w="12700">
            <a:solidFill>
              <a:srgbClr val="A0B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E4E2D6E-DD89-F149-B7F5-14FFC7A38D5D}"/>
              </a:ext>
            </a:extLst>
          </p:cNvPr>
          <p:cNvGrpSpPr/>
          <p:nvPr userDrawn="1"/>
        </p:nvGrpSpPr>
        <p:grpSpPr>
          <a:xfrm>
            <a:off x="486626" y="519697"/>
            <a:ext cx="4344927" cy="1798382"/>
            <a:chOff x="486626" y="354131"/>
            <a:chExt cx="5522288" cy="22856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1C9FB8-9520-624A-892E-FF1188E511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6237" t="22465" r="14175" b="28430"/>
            <a:stretch/>
          </p:blipFill>
          <p:spPr>
            <a:xfrm>
              <a:off x="516310" y="1173187"/>
              <a:ext cx="5492604" cy="845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E65A6C-ABA0-744A-B5B7-18DA413ADF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6174" t="21543" r="48786" b="34867"/>
            <a:stretch/>
          </p:blipFill>
          <p:spPr>
            <a:xfrm>
              <a:off x="486626" y="1889372"/>
              <a:ext cx="3201917" cy="7504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ADB169-D45D-A343-A110-2CA9731907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7785" t="19051" r="5949" b="28119"/>
            <a:stretch/>
          </p:blipFill>
          <p:spPr>
            <a:xfrm>
              <a:off x="604480" y="354131"/>
              <a:ext cx="5334256" cy="87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84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670A66-BCC8-2249-BC16-76EAAD37AB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7717" y="0"/>
            <a:ext cx="3044283" cy="685625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879DFD8-231C-434D-A0C5-77EE08EC62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5303" y="5851082"/>
            <a:ext cx="4575462" cy="307651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bg1"/>
                </a:solidFill>
                <a:latin typeface="Work Sans Light"/>
              </a:rPr>
              <a:t>Information Technology update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E112F60-60C1-6B44-8793-AF43A853547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2027" y="6110605"/>
            <a:ext cx="2878873" cy="307657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1200" dirty="0">
                <a:solidFill>
                  <a:schemeClr val="bg1"/>
                </a:solidFill>
                <a:latin typeface="Work Sans Light"/>
              </a:rPr>
              <a:t>Wednesday 25 August 2021</a:t>
            </a:r>
            <a:endParaRPr lang="en-US" sz="1200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D0AFF9-939D-CC41-B8D5-1A93FC92ECDB}"/>
              </a:ext>
            </a:extLst>
          </p:cNvPr>
          <p:cNvCxnSpPr/>
          <p:nvPr userDrawn="1"/>
        </p:nvCxnSpPr>
        <p:spPr>
          <a:xfrm>
            <a:off x="512027" y="5557155"/>
            <a:ext cx="790575" cy="0"/>
          </a:xfrm>
          <a:prstGeom prst="straightConnector1">
            <a:avLst/>
          </a:prstGeom>
          <a:ln w="12700">
            <a:solidFill>
              <a:srgbClr val="A0B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:a16="http://schemas.microsoft.com/office/drawing/2014/main" id="{85174B56-69C9-4149-8E14-BD9EA3CE3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150" t="22828" r="11447" b="20874"/>
          <a:stretch/>
        </p:blipFill>
        <p:spPr>
          <a:xfrm>
            <a:off x="585626" y="4793258"/>
            <a:ext cx="1535272" cy="5657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C494E50-01B1-A049-8905-CAEC1D1F7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627" y="2270226"/>
            <a:ext cx="5256212" cy="1325563"/>
          </a:xfrm>
        </p:spPr>
        <p:txBody>
          <a:bodyPr/>
          <a:lstStyle>
            <a:lvl1pPr>
              <a:defRPr sz="4800" b="0" i="0">
                <a:solidFill>
                  <a:srgbClr val="A0B0E6"/>
                </a:solidFill>
                <a:latin typeface="Work Sans Light Roman" pitchFamily="2" charset="77"/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FF10FC-C51A-7B4B-9305-5B1666F62B91}"/>
              </a:ext>
            </a:extLst>
          </p:cNvPr>
          <p:cNvGrpSpPr/>
          <p:nvPr userDrawn="1"/>
        </p:nvGrpSpPr>
        <p:grpSpPr>
          <a:xfrm>
            <a:off x="486626" y="519697"/>
            <a:ext cx="4344927" cy="1798382"/>
            <a:chOff x="486626" y="354131"/>
            <a:chExt cx="5522288" cy="22856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992411-CEAC-C341-832B-8AA19D1913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6237" t="22465" r="14175" b="28430"/>
            <a:stretch/>
          </p:blipFill>
          <p:spPr>
            <a:xfrm>
              <a:off x="516310" y="1173187"/>
              <a:ext cx="5492604" cy="8454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82975D-1B2A-B042-A2A6-8F69D07764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6174" t="21543" r="48786" b="34867"/>
            <a:stretch/>
          </p:blipFill>
          <p:spPr>
            <a:xfrm>
              <a:off x="486626" y="1889372"/>
              <a:ext cx="3201917" cy="75045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FD5F1F6-40B5-3544-A301-D38E35C6E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7785" t="19051" r="5949" b="28119"/>
            <a:stretch/>
          </p:blipFill>
          <p:spPr>
            <a:xfrm>
              <a:off x="604480" y="354131"/>
              <a:ext cx="5334256" cy="87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50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:a16="http://schemas.microsoft.com/office/drawing/2014/main" id="{BDCC1E8B-54AB-A943-B7AB-19233B9FE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29278D-8300-3741-B60F-D9DA79E00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6374" y="990360"/>
            <a:ext cx="5598025" cy="1703705"/>
          </a:xfrm>
        </p:spPr>
        <p:txBody>
          <a:bodyPr/>
          <a:lstStyle>
            <a:lvl1pPr>
              <a:defRPr sz="6000" b="1" i="0">
                <a:solidFill>
                  <a:srgbClr val="A0B0E6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Section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534D864-60E8-9F45-805C-8FD54276EF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32644" y="3253198"/>
            <a:ext cx="3963719" cy="2064759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F0747A7-4F7E-0C43-8FE3-EFC678E388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032643" y="6275705"/>
            <a:ext cx="5883593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</p:spTree>
    <p:extLst>
      <p:ext uri="{BB962C8B-B14F-4D97-AF65-F5344CB8AC3E}">
        <p14:creationId xmlns:p14="http://schemas.microsoft.com/office/powerpoint/2010/main" val="223169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54B623F4-4786-1445-8FF9-99F325BC4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0C003C-B072-2441-B1A9-B594D42B4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6374" y="990360"/>
            <a:ext cx="5598025" cy="1703705"/>
          </a:xfrm>
        </p:spPr>
        <p:txBody>
          <a:bodyPr/>
          <a:lstStyle>
            <a:lvl1pPr>
              <a:defRPr sz="4500" b="1" i="0">
                <a:solidFill>
                  <a:srgbClr val="A0B0E6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42264-1FC9-274A-AF97-1DF77E5F12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32644" y="3253199"/>
            <a:ext cx="4150210" cy="2016633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93CBF9-0F57-8E46-9594-2D4055E97D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032643" y="6275705"/>
            <a:ext cx="5883593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</p:spTree>
    <p:extLst>
      <p:ext uri="{BB962C8B-B14F-4D97-AF65-F5344CB8AC3E}">
        <p14:creationId xmlns:p14="http://schemas.microsoft.com/office/powerpoint/2010/main" val="20849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C48D7C-367D-2C43-BBAD-E6B453A11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0C003C-B072-2441-B1A9-B594D42B4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6374" y="2577147"/>
            <a:ext cx="9839321" cy="1703705"/>
          </a:xfrm>
        </p:spPr>
        <p:txBody>
          <a:bodyPr/>
          <a:lstStyle>
            <a:lvl1pPr>
              <a:defRPr sz="6600" b="1" i="0">
                <a:solidFill>
                  <a:srgbClr val="A0B0E6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93CBF9-0F57-8E46-9594-2D4055E97D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66374" y="6275705"/>
            <a:ext cx="5883593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</p:spTree>
    <p:extLst>
      <p:ext uri="{BB962C8B-B14F-4D97-AF65-F5344CB8AC3E}">
        <p14:creationId xmlns:p14="http://schemas.microsoft.com/office/powerpoint/2010/main" val="41431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Portrai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00655791-E4BA-DE4D-ACD3-8571ADF75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8A95EF-E35E-4343-9533-C41527797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454" y="1179430"/>
            <a:ext cx="4745770" cy="1325563"/>
          </a:xfrm>
        </p:spPr>
        <p:txBody>
          <a:bodyPr/>
          <a:lstStyle>
            <a:lvl1pPr>
              <a:defRPr sz="4500" b="1" i="0">
                <a:solidFill>
                  <a:srgbClr val="A0B0E6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476449-43DB-2E44-8CFF-400F6BB9F7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6454" y="3033784"/>
            <a:ext cx="3572694" cy="2350348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C84FB01-7760-8448-A1E0-E60A67B476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96454" y="6275705"/>
            <a:ext cx="5883593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9587D5-A39B-6B45-A497-D3624F38930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614989" y="0"/>
            <a:ext cx="4577011" cy="68542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0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BottomRigh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4035E08-3574-564E-B948-5532CF3DF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2D223D-71D8-7A48-84E4-F8808A2F9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454" y="1179429"/>
            <a:ext cx="5133500" cy="1325563"/>
          </a:xfrm>
        </p:spPr>
        <p:txBody>
          <a:bodyPr/>
          <a:lstStyle>
            <a:lvl1pPr>
              <a:defRPr sz="4500" b="1" i="0">
                <a:solidFill>
                  <a:srgbClr val="A0B0E6"/>
                </a:solidFill>
                <a:latin typeface="Work Sans SemiBold Roman" pitchFamily="2" charset="77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E3F1E2-89AC-8344-93A2-98415BF59A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96454" y="6281721"/>
            <a:ext cx="5133500" cy="307657"/>
          </a:xfrm>
        </p:spPr>
        <p:txBody>
          <a:bodyPr anchor="b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September 22  |  Project Update |  Parliament of Victoria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D66642-CE8E-254E-A2F0-9F432D6F725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48097" y="3368842"/>
            <a:ext cx="5243903" cy="34853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FDB4C3-DE51-144E-80D5-252418ECD87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696454" y="3033784"/>
            <a:ext cx="3572694" cy="2350348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295796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13DD1D-05F8-264F-8684-F6DC192E55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2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CE769-0A78-7E4C-8290-8DB3B58D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41325"/>
            <a:ext cx="7861300" cy="185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79560-1394-154E-856D-39C2558E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666999"/>
            <a:ext cx="10515600" cy="358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22" r:id="rId3"/>
    <p:sldLayoutId id="2147483723" r:id="rId4"/>
    <p:sldLayoutId id="2147483691" r:id="rId5"/>
    <p:sldLayoutId id="2147483716" r:id="rId6"/>
    <p:sldLayoutId id="2147483719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500" b="0" i="0" kern="1200">
          <a:solidFill>
            <a:schemeClr val="bg1"/>
          </a:solidFill>
          <a:latin typeface="Work Sans Light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Work Sans Light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Work Sans Light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Work Sans Light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Work Sans Light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Work Sans Light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EC7DD-4038-4249-B37F-4C621B83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" y="365125"/>
            <a:ext cx="7932420" cy="174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21263-B4D1-E244-B8F9-45B8A3EBF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470" y="2388869"/>
            <a:ext cx="10515600" cy="3788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7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8" r:id="rId2"/>
    <p:sldLayoutId id="2147483724" r:id="rId3"/>
    <p:sldLayoutId id="2147483725" r:id="rId4"/>
    <p:sldLayoutId id="2147483711" r:id="rId5"/>
    <p:sldLayoutId id="2147483717" r:id="rId6"/>
    <p:sldLayoutId id="2147483720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500" b="0" i="0" kern="1200">
          <a:solidFill>
            <a:schemeClr val="tx1"/>
          </a:solidFill>
          <a:latin typeface="Work Sans Light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ork Sans Light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Light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Light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Light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Light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6A0B1-9723-BA40-A1DE-9B2B9CA2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27" y="2155732"/>
            <a:ext cx="8682540" cy="2651160"/>
          </a:xfrm>
        </p:spPr>
        <p:txBody>
          <a:bodyPr/>
          <a:lstStyle/>
          <a:p>
            <a:r>
              <a:rPr lang="en-US" dirty="0"/>
              <a:t>How has the pandemic changed your Hansard?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D9B0EF-BD62-AB4B-A98A-71234B040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CHEA virtual conference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108CE-C25C-AF44-B110-01A8873CD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Wednesday 13 July 2022</a:t>
            </a:r>
          </a:p>
        </p:txBody>
      </p:sp>
    </p:spTree>
    <p:extLst>
      <p:ext uri="{BB962C8B-B14F-4D97-AF65-F5344CB8AC3E}">
        <p14:creationId xmlns:p14="http://schemas.microsoft.com/office/powerpoint/2010/main" val="211554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1DC6-0282-2EA8-A83B-F5883643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74" y="990360"/>
            <a:ext cx="7553127" cy="1450835"/>
          </a:xfrm>
        </p:spPr>
        <p:txBody>
          <a:bodyPr/>
          <a:lstStyle/>
          <a:p>
            <a:r>
              <a:rPr lang="en-A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Setting the stage</a:t>
            </a: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C5F30-62A8-C6DE-0214-5D0B95DFF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5145" y="2012504"/>
            <a:ext cx="7740481" cy="21954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COVID-19 impacted Melbourne, Australia in February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All staff were sent home mid-March amidst the first lockdown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Multiple lockdowns comprising 262 days across 20 months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ADCF1-AB77-5002-01BA-A8A0ACF1D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59146" y="6268056"/>
            <a:ext cx="5883593" cy="307657"/>
          </a:xfrm>
        </p:spPr>
        <p:txBody>
          <a:bodyPr/>
          <a:lstStyle/>
          <a:p>
            <a:r>
              <a:rPr lang="en-AU" dirty="0"/>
              <a:t>July 2022		CHEA conference</a:t>
            </a:r>
          </a:p>
        </p:txBody>
      </p:sp>
    </p:spTree>
    <p:extLst>
      <p:ext uri="{BB962C8B-B14F-4D97-AF65-F5344CB8AC3E}">
        <p14:creationId xmlns:p14="http://schemas.microsoft.com/office/powerpoint/2010/main" val="383913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1DC6-0282-2EA8-A83B-F5883643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74" y="990360"/>
            <a:ext cx="7553127" cy="1450835"/>
          </a:xfrm>
        </p:spPr>
        <p:txBody>
          <a:bodyPr/>
          <a:lstStyle/>
          <a:p>
            <a:r>
              <a:rPr lang="en-A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early head start</a:t>
            </a: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C5F30-62A8-C6DE-0214-5D0B95DFF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5145" y="1715777"/>
            <a:ext cx="7740481" cy="39655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New progressive publishing system based on </a:t>
            </a:r>
            <a:r>
              <a:rPr lang="en-AU" dirty="0" err="1"/>
              <a:t>Sharepoint</a:t>
            </a:r>
            <a:r>
              <a:rPr lang="en-AU" dirty="0"/>
              <a:t> platform rolled out in December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Hansard were running a pilot of MS Teams in November 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We already had an in-house publishing &amp; IT support team ( 3 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Rostering – new monitoring practice and open rosters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Transformation of our reference materials from PDF to digital hub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ADCF1-AB77-5002-01BA-A8A0ACF1D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59146" y="6268056"/>
            <a:ext cx="5883593" cy="307657"/>
          </a:xfrm>
        </p:spPr>
        <p:txBody>
          <a:bodyPr/>
          <a:lstStyle/>
          <a:p>
            <a:r>
              <a:rPr lang="en-AU" dirty="0"/>
              <a:t>July 2022		CHEA conference</a:t>
            </a:r>
          </a:p>
        </p:txBody>
      </p:sp>
    </p:spTree>
    <p:extLst>
      <p:ext uri="{BB962C8B-B14F-4D97-AF65-F5344CB8AC3E}">
        <p14:creationId xmlns:p14="http://schemas.microsoft.com/office/powerpoint/2010/main" val="47465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1DC6-0282-2EA8-A83B-F5883643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74" y="990360"/>
            <a:ext cx="7553127" cy="1450835"/>
          </a:xfrm>
        </p:spPr>
        <p:txBody>
          <a:bodyPr/>
          <a:lstStyle/>
          <a:p>
            <a:r>
              <a:rPr lang="en-A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Tech, governance, logistics</a:t>
            </a: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C5F30-62A8-C6DE-0214-5D0B95DFF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5145" y="1878335"/>
            <a:ext cx="7740481" cy="467663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DPS managers having support of executive to make specific work arrangements for their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Staff sent home with desktops, monitors, office chairs, foot pedals, headsets and so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VPN issues scaling up, domestic internet concerns, network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Iterative improvements and second-stage innovations to progressive publishing system were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Swapped recording systems from FTR to Liberty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ADCF1-AB77-5002-01BA-A8A0ACF1D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59146" y="6268056"/>
            <a:ext cx="5883593" cy="307657"/>
          </a:xfrm>
        </p:spPr>
        <p:txBody>
          <a:bodyPr/>
          <a:lstStyle/>
          <a:p>
            <a:r>
              <a:rPr lang="en-AU" dirty="0"/>
              <a:t>July 2022		CHEA conference</a:t>
            </a:r>
          </a:p>
        </p:txBody>
      </p:sp>
    </p:spTree>
    <p:extLst>
      <p:ext uri="{BB962C8B-B14F-4D97-AF65-F5344CB8AC3E}">
        <p14:creationId xmlns:p14="http://schemas.microsoft.com/office/powerpoint/2010/main" val="179335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1DC6-0282-2EA8-A83B-F5883643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74" y="990360"/>
            <a:ext cx="7553127" cy="1450835"/>
          </a:xfrm>
        </p:spPr>
        <p:txBody>
          <a:bodyPr/>
          <a:lstStyle/>
          <a:p>
            <a:r>
              <a:rPr lang="en-A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 process changes</a:t>
            </a: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C5F30-62A8-C6DE-0214-5D0B95DFF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699" y="1438711"/>
            <a:ext cx="7740481" cy="52179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Editor of Debates working collaboratively with procedure and tables offices to ensure traditional hard-copy documents were available digitally via drop-and-collect system on </a:t>
            </a:r>
            <a:r>
              <a:rPr lang="en-AU" dirty="0" err="1"/>
              <a:t>Sharepoint</a:t>
            </a:r>
            <a:endParaRPr lang="en-AU" dirty="0"/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Electronic notes group developed a lingua franca for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Reporting and subediting viewed as tasks, not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Weekly debrief meetings with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Members submitting speech notes electronically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 paperless office, finally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ADCF1-AB77-5002-01BA-A8A0ACF1D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59146" y="6268056"/>
            <a:ext cx="5883593" cy="307657"/>
          </a:xfrm>
        </p:spPr>
        <p:txBody>
          <a:bodyPr/>
          <a:lstStyle/>
          <a:p>
            <a:r>
              <a:rPr lang="en-AU" dirty="0"/>
              <a:t>July 2022		CHEA conference</a:t>
            </a:r>
          </a:p>
        </p:txBody>
      </p:sp>
    </p:spTree>
    <p:extLst>
      <p:ext uri="{BB962C8B-B14F-4D97-AF65-F5344CB8AC3E}">
        <p14:creationId xmlns:p14="http://schemas.microsoft.com/office/powerpoint/2010/main" val="333768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1DC6-0282-2EA8-A83B-F5883643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74" y="990360"/>
            <a:ext cx="7553127" cy="1450835"/>
          </a:xfrm>
        </p:spPr>
        <p:txBody>
          <a:bodyPr/>
          <a:lstStyle/>
          <a:p>
            <a:r>
              <a:rPr lang="en-A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now?</a:t>
            </a: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ADCF1-AB77-5002-01BA-A8A0ACF1D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59146" y="6268056"/>
            <a:ext cx="5883593" cy="307657"/>
          </a:xfrm>
        </p:spPr>
        <p:txBody>
          <a:bodyPr/>
          <a:lstStyle/>
          <a:p>
            <a:r>
              <a:rPr lang="en-AU" dirty="0"/>
              <a:t>July 2022		CHEA conference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DACA938-0CED-E173-659E-7629A7B98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24" y="-65315"/>
            <a:ext cx="5417976" cy="83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07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_Blue" id="{DBCD3660-5BAA-6442-B01F-D1038F1EC673}" vid="{8FFABC35-C879-BB43-82D6-66A66BC3DADB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_Blue" id="{DBCD3660-5BAA-6442-B01F-D1038F1EC673}" vid="{BB787A02-AF3E-7242-A775-6A2D074EB1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2B7FAFFDD6784DB98BD754B67B6B12" ma:contentTypeVersion="137" ma:contentTypeDescription="Create a new document." ma:contentTypeScope="" ma:versionID="b30625afbccbbd7e09857d728c302296">
  <xsd:schema xmlns:xsd="http://www.w3.org/2001/XMLSchema" xmlns:xs="http://www.w3.org/2001/XMLSchema" xmlns:p="http://schemas.microsoft.com/office/2006/metadata/properties" xmlns:ns2="389d2ee7-2689-40f1-a5cd-31e2be610952" xmlns:ns3="4600776d-0a3c-44b4-bff2-0ceaafb13046" xmlns:ns4="097a4cac-090b-49b3-9185-b50adab6f76c" targetNamespace="http://schemas.microsoft.com/office/2006/metadata/properties" ma:root="true" ma:fieldsID="36891250423ed2ad1eba7cb7456da377" ns2:_="" ns3:_="" ns4:_="">
    <xsd:import namespace="389d2ee7-2689-40f1-a5cd-31e2be610952"/>
    <xsd:import namespace="4600776d-0a3c-44b4-bff2-0ceaafb13046"/>
    <xsd:import namespace="097a4cac-090b-49b3-9185-b50adab6f7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3:RetentionTriggerDate" minOccurs="0"/>
                <xsd:element ref="ns3:cd0fc526a5c840319a97fd94028e9904" minOccurs="0"/>
                <xsd:element ref="ns3:RecordNumber" minOccurs="0"/>
                <xsd:element ref="ns3:k5b153ee974a4a57a7568e533217f2cb" minOccurs="0"/>
                <xsd:element ref="ns3:j6c5b17cd04246da82e5604daf08bc68" minOccurs="0"/>
                <xsd:element ref="ns3:g3ef09377e3444258679b6035a1ff93a" minOccurs="0"/>
                <xsd:element ref="ns3:c4838c65c76546ae93d5703426802f7f" minOccurs="0"/>
                <xsd:element ref="ns3:TransfertoArchive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2:SharedWithUsers" minOccurs="0"/>
                <xsd:element ref="ns2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d2ee7-2689-40f1-a5cd-31e2be6109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0776d-0a3c-44b4-bff2-0ceaafb13046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c52476e8-3505-42fd-9f9b-e2b259e9e0a6}" ma:internalName="TaxCatchAll" ma:showField="CatchAllData" ma:web="389d2ee7-2689-40f1-a5cd-31e2be6109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TriggerDate" ma:index="12" nillable="true" ma:displayName="Retention Trigger Date" ma:format="DateOnly" ma:internalName="RetentionTriggerDate" ma:readOnly="false">
      <xsd:simpleType>
        <xsd:restriction base="dms:DateTime"/>
      </xsd:simpleType>
    </xsd:element>
    <xsd:element name="cd0fc526a5c840319a97fd94028e9904" ma:index="13" nillable="true" ma:taxonomy="true" ma:internalName="cd0fc526a5c840319a97fd94028e9904" ma:taxonomyFieldName="RMKeyword4" ma:displayName="RM Keyword 4" ma:readOnly="false" ma:fieldId="{cd0fc526-a5c8-4031-9a97-fd94028e9904}" ma:sspId="eb37f91c-4bb8-4ab3-bc5a-cd8753815459" ma:termSetId="35662a10-3587-4b3e-a59c-955899b591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cordNumber" ma:index="15" nillable="true" ma:displayName="Record Number" ma:indexed="true" ma:internalName="RecordNumber" ma:readOnly="false">
      <xsd:simpleType>
        <xsd:restriction base="dms:Text">
          <xsd:maxLength value="255"/>
        </xsd:restriction>
      </xsd:simpleType>
    </xsd:element>
    <xsd:element name="k5b153ee974a4a57a7568e533217f2cb" ma:index="16" nillable="true" ma:taxonomy="true" ma:internalName="k5b153ee974a4a57a7568e533217f2cb" ma:taxonomyFieldName="ProtectiveMarking" ma:displayName="Protective Marking" ma:readOnly="false" ma:fieldId="{45b153ee-974a-4a57-a756-8e533217f2cb}" ma:sspId="eb37f91c-4bb8-4ab3-bc5a-cd8753815459" ma:termSetId="a21652b8-fc26-4b81-81c8-686b596c9f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c5b17cd04246da82e5604daf08bc68" ma:index="18" nillable="true" ma:taxonomy="true" ma:internalName="j6c5b17cd04246da82e5604daf08bc68" ma:taxonomyFieldName="RMKeyword2" ma:displayName="RM Keyword 2" ma:readOnly="false" ma:fieldId="{36c5b17c-d042-46da-82e5-604daf08bc68}" ma:sspId="eb37f91c-4bb8-4ab3-bc5a-cd8753815459" ma:termSetId="6d4083f0-4a5b-4f0d-bf61-1a7bc95d06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ef09377e3444258679b6035a1ff93a" ma:index="20" nillable="true" ma:taxonomy="true" ma:internalName="g3ef09377e3444258679b6035a1ff93a" ma:taxonomyFieldName="RMKeyword3" ma:displayName="RM Keyword 3" ma:readOnly="false" ma:fieldId="{03ef0937-7e34-4425-8679-b6035a1ff93a}" ma:sspId="eb37f91c-4bb8-4ab3-bc5a-cd8753815459" ma:termSetId="4114c526-84fc-4c3e-bdac-645514365e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4838c65c76546ae93d5703426802f7f" ma:index="22" nillable="true" ma:taxonomy="true" ma:internalName="c4838c65c76546ae93d5703426802f7f" ma:taxonomyFieldName="RMKeyword1" ma:displayName="RM Keyword 1" ma:readOnly="false" ma:default="7;#Public Relations|cd54617d-cc6a-4557-a661-09aecb4ca114" ma:fieldId="{c4838c65-c765-46ae-93d5-703426802f7f}" ma:sspId="eb37f91c-4bb8-4ab3-bc5a-cd8753815459" ma:termSetId="6ce78382-c8e8-44b0-9862-0d52dc2f47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ansfertoArchives" ma:index="24" nillable="true" ma:displayName="Transfer to Archives" ma:default="0" ma:internalName="TransfertoArchives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a4cac-090b-49b3-9185-b50adab6f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Number xmlns="4600776d-0a3c-44b4-bff2-0ceaafb13046" xsi:nil="true"/>
    <TaxCatchAll xmlns="4600776d-0a3c-44b4-bff2-0ceaafb13046">
      <Value>7</Value>
    </TaxCatchAll>
    <k5b153ee974a4a57a7568e533217f2cb xmlns="4600776d-0a3c-44b4-bff2-0ceaafb13046">
      <Terms xmlns="http://schemas.microsoft.com/office/infopath/2007/PartnerControls"/>
    </k5b153ee974a4a57a7568e533217f2cb>
    <g3ef09377e3444258679b6035a1ff93a xmlns="4600776d-0a3c-44b4-bff2-0ceaafb13046">
      <Terms xmlns="http://schemas.microsoft.com/office/infopath/2007/PartnerControls"/>
    </g3ef09377e3444258679b6035a1ff93a>
    <j6c5b17cd04246da82e5604daf08bc68 xmlns="4600776d-0a3c-44b4-bff2-0ceaafb13046">
      <Terms xmlns="http://schemas.microsoft.com/office/infopath/2007/PartnerControls"/>
    </j6c5b17cd04246da82e5604daf08bc68>
    <TransfertoArchives xmlns="4600776d-0a3c-44b4-bff2-0ceaafb13046">false</TransfertoArchives>
    <cd0fc526a5c840319a97fd94028e9904 xmlns="4600776d-0a3c-44b4-bff2-0ceaafb13046">
      <Terms xmlns="http://schemas.microsoft.com/office/infopath/2007/PartnerControls"/>
    </cd0fc526a5c840319a97fd94028e9904>
    <RetentionTriggerDate xmlns="4600776d-0a3c-44b4-bff2-0ceaafb13046" xsi:nil="true"/>
    <c4838c65c76546ae93d5703426802f7f xmlns="4600776d-0a3c-44b4-bff2-0ceaafb13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Relations</TermName>
          <TermId xmlns="http://schemas.microsoft.com/office/infopath/2007/PartnerControls">cd54617d-cc6a-4557-a661-09aecb4ca114</TermId>
        </TermInfo>
      </Terms>
    </c4838c65c76546ae93d5703426802f7f>
    <_dlc_DocId xmlns="389d2ee7-2689-40f1-a5cd-31e2be610952">55JNQY2CE654-923674368-9027</_dlc_DocId>
    <_dlc_DocIdUrl xmlns="389d2ee7-2689-40f1-a5cd-31e2be610952">
      <Url>https://hopuk.sharepoint.com/sites/hct-Hansard/_layouts/15/DocIdRedir.aspx?ID=55JNQY2CE654-923674368-9027</Url>
      <Description>55JNQY2CE654-923674368-9027</Description>
    </_dlc_DocIdUrl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9F566F90-B542-4910-A4D8-576A4D835603}"/>
</file>

<file path=customXml/itemProps2.xml><?xml version="1.0" encoding="utf-8"?>
<ds:datastoreItem xmlns:ds="http://schemas.openxmlformats.org/officeDocument/2006/customXml" ds:itemID="{0A306A87-B9D7-4073-AC8F-DA5865728460}"/>
</file>

<file path=customXml/itemProps3.xml><?xml version="1.0" encoding="utf-8"?>
<ds:datastoreItem xmlns:ds="http://schemas.openxmlformats.org/officeDocument/2006/customXml" ds:itemID="{F9F0A9E2-AF18-4706-BC6B-A0B1B145A8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768C648E-68CC-411A-880E-96F46E1EEFCD}"/>
</file>

<file path=docProps/app.xml><?xml version="1.0" encoding="utf-8"?>
<Properties xmlns="http://schemas.openxmlformats.org/officeDocument/2006/extended-properties" xmlns:vt="http://schemas.openxmlformats.org/officeDocument/2006/docPropsVTypes">
  <Template>Pov Blue PowerPoint</Template>
  <TotalTime>357</TotalTime>
  <Words>267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Times New Roman</vt:lpstr>
      <vt:lpstr>Work Sans Light</vt:lpstr>
      <vt:lpstr>Work Sans Light Roman</vt:lpstr>
      <vt:lpstr>Work Sans SemiBold Roman</vt:lpstr>
      <vt:lpstr>1_Custom Design</vt:lpstr>
      <vt:lpstr>2_Custom Design</vt:lpstr>
      <vt:lpstr>How has the pandemic changed your Hansard?</vt:lpstr>
      <vt:lpstr>Setting the stage </vt:lpstr>
      <vt:lpstr>An early head start </vt:lpstr>
      <vt:lpstr>Tech, governance, logistics </vt:lpstr>
      <vt:lpstr>Further process changes </vt:lpstr>
      <vt:lpstr>What now?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has the pandemic changed your Hansard?</dc:title>
  <dc:creator>James Scott</dc:creator>
  <cp:lastModifiedBy>LIPKOWSKA, Joanna</cp:lastModifiedBy>
  <cp:revision>8</cp:revision>
  <dcterms:created xsi:type="dcterms:W3CDTF">2022-07-12T05:01:28Z</dcterms:created>
  <dcterms:modified xsi:type="dcterms:W3CDTF">2022-07-12T11:31:43Z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0x010100382B7FAFFDD6784DB98BD754B67B6B12</vt:lpwstr>
  </property>
  <property fmtid="{D5CDD505-2E9C-101B-9397-08002B2CF9AE}" pid="3" name="MSIP_Label_8a08ad45-dad0-46e6-a1a7-ccd1e28ec645_Enabled">
    <vt:lpwstr>true</vt:lpwstr>
  </property>
  <property fmtid="{D5CDD505-2E9C-101B-9397-08002B2CF9AE}" pid="4" name="MSIP_Label_8a08ad45-dad0-46e6-a1a7-ccd1e28ec645_SetDate">
    <vt:lpwstr>2022-07-12T05:01:29Z</vt:lpwstr>
  </property>
  <property fmtid="{D5CDD505-2E9C-101B-9397-08002B2CF9AE}" pid="5" name="MSIP_Label_8a08ad45-dad0-46e6-a1a7-ccd1e28ec645_Method">
    <vt:lpwstr>Standard</vt:lpwstr>
  </property>
  <property fmtid="{D5CDD505-2E9C-101B-9397-08002B2CF9AE}" pid="6" name="MSIP_Label_8a08ad45-dad0-46e6-a1a7-ccd1e28ec645_Name">
    <vt:lpwstr>Internal</vt:lpwstr>
  </property>
  <property fmtid="{D5CDD505-2E9C-101B-9397-08002B2CF9AE}" pid="7" name="MSIP_Label_8a08ad45-dad0-46e6-a1a7-ccd1e28ec645_SiteId">
    <vt:lpwstr>821af0ec-3140-4137-af0e-6690286fb673</vt:lpwstr>
  </property>
  <property fmtid="{D5CDD505-2E9C-101B-9397-08002B2CF9AE}" pid="8" name="MSIP_Label_8a08ad45-dad0-46e6-a1a7-ccd1e28ec645_ActionId">
    <vt:lpwstr>26be37b4-578a-434b-8088-b33b1fc460e4</vt:lpwstr>
  </property>
  <property fmtid="{D5CDD505-2E9C-101B-9397-08002B2CF9AE}" pid="9" name="MSIP_Label_8a08ad45-dad0-46e6-a1a7-ccd1e28ec645_ContentBits">
    <vt:lpwstr>0</vt:lpwstr>
  </property>
  <property fmtid="{D5CDD505-2E9C-101B-9397-08002B2CF9AE}" pid="10" name="RMKeyword1">
    <vt:lpwstr>7;#Public Relations|cd54617d-cc6a-4557-a661-09aecb4ca114</vt:lpwstr>
  </property>
  <property fmtid="{D5CDD505-2E9C-101B-9397-08002B2CF9AE}" pid="11" name="_dlc_DocIdItemGuid">
    <vt:lpwstr>9e605071-231b-4031-a14b-06493d8bc087</vt:lpwstr>
  </property>
  <property fmtid="{D5CDD505-2E9C-101B-9397-08002B2CF9AE}" pid="12" name="RMKeyword3">
    <vt:lpwstr/>
  </property>
  <property fmtid="{D5CDD505-2E9C-101B-9397-08002B2CF9AE}" pid="13" name="RMKeyword4">
    <vt:lpwstr/>
  </property>
  <property fmtid="{D5CDD505-2E9C-101B-9397-08002B2CF9AE}" pid="14" name="RMKeyword2">
    <vt:lpwstr/>
  </property>
  <property fmtid="{D5CDD505-2E9C-101B-9397-08002B2CF9AE}" pid="15" name="ProtectiveMarking">
    <vt:lpwstr/>
  </property>
</Properties>
</file>